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BD907B8-ACA0-4394-9D51-4FC4D1CD603D}">
  <a:tblStyle styleId="{6BD907B8-ACA0-4394-9D51-4FC4D1CD603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88f136edd_2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88f136edd_2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Eric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88f136edd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88f136edd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88f136edd_1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88f136edd_1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88f136edd_1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88f136edd_1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88f136edd_1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88f136edd_1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88f136edd_1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88f136edd_1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Eirc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88f136edd_1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88f136edd_1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88f136edd_1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88f136edd_1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88f136edd_1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88f136edd_1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87ea71f5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87ea71f5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Nathaniel, Eric, and Adam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87ea71f5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87ea71f5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a:t>
            </a:r>
            <a:r>
              <a:rPr lang="en"/>
              <a:t>While we may not always agree upon it, gun violence is a major issue in our country. Regardless of stance, most people can probably agree that a technological solution to this issue is a valid solution. Project Minuteman aims to create an affordable gunshot detector designed for public-safety, law-enforcement, and military applications. It will consist of a primary sensor device with a microcontroller, connected to a host computer running a companion software.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88f136edd_14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88f136edd_14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Nathaniel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88f136edd_15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88f136edd_15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88f136edd_1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88f136edd_1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88f136edd_1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88f136edd_1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88f136edd_1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88f136edd_1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88f136edd_14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88f136edd_14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Nathaniel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88f136edd_1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88f136edd_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Nathaniel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88f136edd_1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88f136edd_1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Nathaniel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b5b53ee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b5b53ee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88f136edd_14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88f136edd_1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Nathaneil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87ea71f5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87ea71f5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a:t>
            </a:r>
            <a:r>
              <a:rPr lang="en"/>
              <a:t>Our project involves a primary device that collects audio for a companion program on a host computer. The program first examines the maximum magnitude of the audio waveform. Unsuppressed gunshots generate audio exceeding 130 dB, so any audio event exceeding that number is worth examining for gunshots. From there, a neural network will classify whether or not the audio contains a gunshot. If it is confirmed, then multilateration is used to determine the location of the gunshot, which is then reported along with an alert to contacts set by the user.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88f136edd_26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88f136edd_2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Nathaniel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88f136edd_26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88f136edd_26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Nathaniel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88f136edd_14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88f136edd_14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Nathaniel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87ea71f5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87ea71f5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Nathan, and Eric</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88f136edd_1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88f136edd_1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Daniel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88f136edd_2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88f136edd_2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Daniel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84319cfa0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84319cfa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a:t>
            </a:r>
            <a:r>
              <a:rPr lang="en"/>
              <a:t>Once audio exceeds the threshold we established, we can use wavelet transform to generate an array of coefficients with respect to frequency scales. This is then passed through a convolutional neural network for classification.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584319cfa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584319cfa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Daniel: </a:t>
            </a:r>
            <a:r>
              <a:rPr lang="en"/>
              <a:t>This displays a scaleogram of a .wav file containing the audio of a gunshot. It might be hard to see, but the colors in the center represent the audio that we wish to observe. Each pixel’s color represents the waveform magnitude at that time, and it’s location with respect to the scale represents it’s frequency. The higher the scale, the lower the frequency but the more the data is represented with respect to time, and vice versa.</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58616f6c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58616f6c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The image to the right on this slide represents a simple convolutional neural network architecture. A more complex network will be developed for project minuteman. A dataset will be developed by recording audio samples of gunshots at different locations at a private gun range. This dataset will be used for training and testing the CNN.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88f136edd_18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88f136edd_18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a:t>
            </a:r>
            <a:r>
              <a:rPr lang="en"/>
              <a:t>In order to develop an effective neural network it will require some training on a program separate to the companion program prior to use. Training will use backpropagation to correct the weights of each neuron based on the error of the outputs, and each connection. A final test will be used to calculate effective accuracy with data the network did not encounter in training.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87ea71f5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87ea71f5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a:t>
            </a:r>
            <a:r>
              <a:rPr lang="en"/>
              <a:t>Our requirements for this project is to detect gunshots within at least 250 meters radius around the device, locate them within 5 meters of their actual location, achieve a detection accuracy of 90% or greater, report a gunshot within 2.5 seconds of the event, and to have a cost of about 350 USD. The device has 5 microphones with the fifth microphone situated to account for elevation in the multilateration measurements. A thermometer is used to account for environmental influences on the sounds, and a GPS locator is used to convert the location of the gunshot to GPS coordinates with respect to the device.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58616f6c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58616f6c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a:t>
            </a:r>
            <a:r>
              <a:rPr lang="en"/>
              <a:t>Our CNN can be implemented by saving the final model, after training and testing, to a .h5 file. This file will be loaded into the primary companion program before release. This can then be used to predict the class of a given wavelet array. Future updates can be easily applied, regardless of changes to the model or the weights, by simply updating the designated .h5 file.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587ea71f5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587ea71f5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588f136ed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588f136ed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588f136edd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588f136edd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588f136edd_1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588f136edd_1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Nathan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587ea71f5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587ea71f5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588f136edd_2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588f136edd_2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nathan</a:t>
            </a:r>
            <a:endParaRPr/>
          </a:p>
          <a:p>
            <a:pPr indent="0" lvl="0" marL="0" rtl="0" algn="l">
              <a:spcBef>
                <a:spcPts val="0"/>
              </a:spcBef>
              <a:spcAft>
                <a:spcPts val="0"/>
              </a:spcAft>
              <a:buNone/>
            </a:pPr>
            <a:r>
              <a:rPr lang="en"/>
              <a:t>MAX is a inverter</a:t>
            </a:r>
            <a:endParaRPr/>
          </a:p>
          <a:p>
            <a:pPr indent="0" lvl="0" marL="0" rtl="0" algn="l">
              <a:spcBef>
                <a:spcPts val="0"/>
              </a:spcBef>
              <a:spcAft>
                <a:spcPts val="0"/>
              </a:spcAft>
              <a:buNone/>
            </a:pPr>
            <a:r>
              <a:rPr lang="en"/>
              <a:t>CMC microphone</a:t>
            </a:r>
            <a:endParaRPr/>
          </a:p>
          <a:p>
            <a:pPr indent="0" lvl="0" marL="0" rtl="0" algn="l">
              <a:spcBef>
                <a:spcPts val="0"/>
              </a:spcBef>
              <a:spcAft>
                <a:spcPts val="0"/>
              </a:spcAft>
              <a:buNone/>
            </a:pPr>
            <a:r>
              <a:rPr lang="en"/>
              <a:t>BNO gyroscope</a:t>
            </a:r>
            <a:endParaRPr/>
          </a:p>
          <a:p>
            <a:pPr indent="0" lvl="0" marL="0" rtl="0" algn="l">
              <a:spcBef>
                <a:spcPts val="0"/>
              </a:spcBef>
              <a:spcAft>
                <a:spcPts val="0"/>
              </a:spcAft>
              <a:buNone/>
            </a:pPr>
            <a:r>
              <a:rPr lang="en"/>
              <a:t>Maxim temp probe</a:t>
            </a:r>
            <a:endParaRPr/>
          </a:p>
          <a:p>
            <a:pPr indent="0" lvl="0" marL="0" rtl="0" algn="l">
              <a:spcBef>
                <a:spcPts val="0"/>
              </a:spcBef>
              <a:spcAft>
                <a:spcPts val="0"/>
              </a:spcAft>
              <a:buNone/>
            </a:pPr>
            <a:r>
              <a:rPr lang="en"/>
              <a:t>TL amplifier</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587ea71f5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587ea71f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587ea71f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587ea71f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588f136edd_16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588f136edd_16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88f136edd_1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88f136edd_1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Nathaniel</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588f136edd_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88f136edd_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87ea71f5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87ea71f5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Nathan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87ea71f5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87ea71f5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Nathaniel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88f136edd_1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88f136edd_1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Eric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88f136edd_16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88f136edd_16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and Eric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5.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www.montana.edu/rmaher/publications/maher_aac_0406.pdf" TargetMode="External"/><Relationship Id="rId4" Type="http://schemas.openxmlformats.org/officeDocument/2006/relationships/hyperlink" Target="http://www.montana.edu/rmaher/publications/routh_maher_asa_0516.pdf" TargetMode="External"/><Relationship Id="rId5" Type="http://schemas.openxmlformats.org/officeDocument/2006/relationships/hyperlink" Target="http://www.montana.edu/rmaher/publications/maher_aesconf_0608_1-8.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5" name="Shape 65"/>
        <p:cNvGrpSpPr/>
        <p:nvPr/>
      </p:nvGrpSpPr>
      <p:grpSpPr>
        <a:xfrm>
          <a:off x="0" y="0"/>
          <a:ext cx="0" cy="0"/>
          <a:chOff x="0" y="0"/>
          <a:chExt cx="0" cy="0"/>
        </a:xfrm>
      </p:grpSpPr>
      <p:sp>
        <p:nvSpPr>
          <p:cNvPr id="66" name="Google Shape;66;p13"/>
          <p:cNvSpPr txBox="1"/>
          <p:nvPr>
            <p:ph idx="1" type="subTitle"/>
          </p:nvPr>
        </p:nvSpPr>
        <p:spPr>
          <a:xfrm>
            <a:off x="3186900" y="2518950"/>
            <a:ext cx="3236700" cy="1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		     </a:t>
            </a:r>
            <a:r>
              <a:rPr lang="en" sz="1400">
                <a:solidFill>
                  <a:srgbClr val="000000"/>
                </a:solidFill>
              </a:rPr>
              <a:t>   </a:t>
            </a:r>
            <a:r>
              <a:rPr lang="en" sz="1100">
                <a:solidFill>
                  <a:schemeClr val="accent1"/>
                </a:solidFill>
              </a:rPr>
              <a:t>Group 4</a:t>
            </a:r>
            <a:endParaRPr sz="1100">
              <a:solidFill>
                <a:schemeClr val="accent1"/>
              </a:solidFill>
            </a:endParaRPr>
          </a:p>
          <a:p>
            <a:pPr indent="0" lvl="0" marL="0" rtl="0" algn="l">
              <a:spcBef>
                <a:spcPts val="0"/>
              </a:spcBef>
              <a:spcAft>
                <a:spcPts val="0"/>
              </a:spcAft>
              <a:buNone/>
            </a:pPr>
            <a:r>
              <a:t/>
            </a:r>
            <a:endParaRPr sz="1100">
              <a:solidFill>
                <a:schemeClr val="accent1"/>
              </a:solidFill>
            </a:endParaRPr>
          </a:p>
          <a:p>
            <a:pPr indent="0" lvl="0" marL="0" rtl="0" algn="just">
              <a:spcBef>
                <a:spcPts val="0"/>
              </a:spcBef>
              <a:spcAft>
                <a:spcPts val="0"/>
              </a:spcAft>
              <a:buNone/>
            </a:pPr>
            <a:r>
              <a:rPr lang="en" sz="1100">
                <a:solidFill>
                  <a:schemeClr val="accent1"/>
                </a:solidFill>
              </a:rPr>
              <a:t>Nathan Cunanan, Computer Engineering</a:t>
            </a:r>
            <a:endParaRPr sz="1100">
              <a:solidFill>
                <a:schemeClr val="accent1"/>
              </a:solidFill>
            </a:endParaRPr>
          </a:p>
          <a:p>
            <a:pPr indent="0" lvl="0" marL="0" rtl="0" algn="just">
              <a:spcBef>
                <a:spcPts val="0"/>
              </a:spcBef>
              <a:spcAft>
                <a:spcPts val="0"/>
              </a:spcAft>
              <a:buNone/>
            </a:pPr>
            <a:r>
              <a:rPr lang="en" sz="1100">
                <a:solidFill>
                  <a:schemeClr val="accent1"/>
                </a:solidFill>
              </a:rPr>
              <a:t>Nathaniel Dunn, Electrical Engineering</a:t>
            </a:r>
            <a:endParaRPr sz="1100">
              <a:solidFill>
                <a:schemeClr val="accent1"/>
              </a:solidFill>
            </a:endParaRPr>
          </a:p>
          <a:p>
            <a:pPr indent="0" lvl="0" marL="0" rtl="0" algn="just">
              <a:spcBef>
                <a:spcPts val="0"/>
              </a:spcBef>
              <a:spcAft>
                <a:spcPts val="0"/>
              </a:spcAft>
              <a:buNone/>
            </a:pPr>
            <a:r>
              <a:rPr lang="en" sz="1100">
                <a:solidFill>
                  <a:schemeClr val="accent1"/>
                </a:solidFill>
              </a:rPr>
              <a:t>Daniel Vicenti, Computer Engineering</a:t>
            </a:r>
            <a:endParaRPr sz="1100">
              <a:solidFill>
                <a:schemeClr val="accent1"/>
              </a:solidFill>
            </a:endParaRPr>
          </a:p>
          <a:p>
            <a:pPr indent="0" lvl="0" marL="0" rtl="0" algn="just">
              <a:spcBef>
                <a:spcPts val="0"/>
              </a:spcBef>
              <a:spcAft>
                <a:spcPts val="0"/>
              </a:spcAft>
              <a:buNone/>
            </a:pPr>
            <a:r>
              <a:rPr lang="en" sz="1100">
                <a:solidFill>
                  <a:schemeClr val="accent1"/>
                </a:solidFill>
              </a:rPr>
              <a:t>Eric Watson, Computer/Electrical Engineering</a:t>
            </a:r>
            <a:endParaRPr sz="1100">
              <a:solidFill>
                <a:schemeClr val="accent1"/>
              </a:solidFill>
            </a:endParaRPr>
          </a:p>
          <a:p>
            <a:pPr indent="0" lvl="0" marL="0" rtl="0" algn="just">
              <a:spcBef>
                <a:spcPts val="0"/>
              </a:spcBef>
              <a:spcAft>
                <a:spcPts val="0"/>
              </a:spcAft>
              <a:buNone/>
            </a:pPr>
            <a:r>
              <a:rPr lang="en" sz="1100">
                <a:solidFill>
                  <a:schemeClr val="accent1"/>
                </a:solidFill>
              </a:rPr>
              <a:t>Adam Bush, Computer Engineering</a:t>
            </a:r>
            <a:endParaRPr sz="1100">
              <a:solidFill>
                <a:schemeClr val="accent1"/>
              </a:solidFill>
            </a:endParaRPr>
          </a:p>
          <a:p>
            <a:pPr indent="0" lvl="0" marL="0" rtl="0" algn="l">
              <a:spcBef>
                <a:spcPts val="0"/>
              </a:spcBef>
              <a:spcAft>
                <a:spcPts val="0"/>
              </a:spcAft>
              <a:buNone/>
            </a:pPr>
            <a:r>
              <a:rPr lang="en" sz="1200"/>
              <a:t>	</a:t>
            </a:r>
            <a:endParaRPr sz="1200"/>
          </a:p>
          <a:p>
            <a:pPr indent="0" lvl="0" marL="0" rtl="0" algn="ctr">
              <a:spcBef>
                <a:spcPts val="0"/>
              </a:spcBef>
              <a:spcAft>
                <a:spcPts val="0"/>
              </a:spcAft>
              <a:buNone/>
            </a:pPr>
            <a:r>
              <a:t/>
            </a:r>
            <a:endParaRPr/>
          </a:p>
        </p:txBody>
      </p:sp>
      <p:pic>
        <p:nvPicPr>
          <p:cNvPr id="67" name="Google Shape;67;p13"/>
          <p:cNvPicPr preferRelativeResize="0"/>
          <p:nvPr/>
        </p:nvPicPr>
        <p:blipFill>
          <a:blip r:embed="rId3">
            <a:alphaModFix/>
          </a:blip>
          <a:stretch>
            <a:fillRect/>
          </a:stretch>
        </p:blipFill>
        <p:spPr>
          <a:xfrm>
            <a:off x="2193000" y="589800"/>
            <a:ext cx="4835700" cy="2926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Gunshot Audio Two-Channel Example</a:t>
            </a:r>
            <a:endParaRPr/>
          </a:p>
        </p:txBody>
      </p:sp>
      <p:sp>
        <p:nvSpPr>
          <p:cNvPr id="122" name="Google Shape;122;p22"/>
          <p:cNvSpPr txBox="1"/>
          <p:nvPr>
            <p:ph idx="1" type="body"/>
          </p:nvPr>
        </p:nvSpPr>
        <p:spPr>
          <a:xfrm>
            <a:off x="6255600" y="1152425"/>
            <a:ext cx="2888400" cy="2322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For supersonic bullets traveling near a microphone, a shock wave may be evident in the recording</a:t>
            </a:r>
            <a:endParaRPr/>
          </a:p>
          <a:p>
            <a:pPr indent="-342900" lvl="0" marL="457200" rtl="0" algn="l">
              <a:spcBef>
                <a:spcPts val="0"/>
              </a:spcBef>
              <a:spcAft>
                <a:spcPts val="0"/>
              </a:spcAft>
              <a:buSzPts val="1800"/>
              <a:buChar char="●"/>
            </a:pPr>
            <a:r>
              <a:rPr lang="en"/>
              <a:t>Reflected muzzle blast is shown in a very clean environment</a:t>
            </a:r>
            <a:endParaRPr/>
          </a:p>
          <a:p>
            <a:pPr indent="-342900" lvl="0" marL="457200" rtl="0" algn="l">
              <a:spcBef>
                <a:spcPts val="0"/>
              </a:spcBef>
              <a:spcAft>
                <a:spcPts val="0"/>
              </a:spcAft>
              <a:buSzPts val="1800"/>
              <a:buChar char="●"/>
            </a:pPr>
            <a:r>
              <a:rPr lang="en"/>
              <a:t>Source: reference [3]</a:t>
            </a:r>
            <a:endParaRPr/>
          </a:p>
        </p:txBody>
      </p:sp>
      <p:pic>
        <p:nvPicPr>
          <p:cNvPr id="123" name="Google Shape;123;p22"/>
          <p:cNvPicPr preferRelativeResize="0"/>
          <p:nvPr/>
        </p:nvPicPr>
        <p:blipFill>
          <a:blip r:embed="rId3">
            <a:alphaModFix/>
          </a:blip>
          <a:stretch>
            <a:fillRect/>
          </a:stretch>
        </p:blipFill>
        <p:spPr>
          <a:xfrm>
            <a:off x="311700" y="1152425"/>
            <a:ext cx="6110725" cy="3766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Triangulation</a:t>
            </a:r>
            <a:endParaRPr/>
          </a:p>
        </p:txBody>
      </p:sp>
      <p:sp>
        <p:nvSpPr>
          <p:cNvPr id="129" name="Google Shape;129;p2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Location technique that utilizes trigonometry to get the position of a sound source using angle measurements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2D triangulation utilizes two arrays with three microphones. Each array is shaped as an equilateral triangle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3D triangulation utilizes two arrays with four microphones. Each array is shaped as an equilateral pyramid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Using the angle measured and position of each array, a triangle can be formed between both arrays to get the position of the sound source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Direction of the sound wave can be considered a straight line if microphones are close together and the sound source is far away</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Triangulation</a:t>
            </a:r>
            <a:endParaRPr/>
          </a:p>
        </p:txBody>
      </p:sp>
      <p:sp>
        <p:nvSpPr>
          <p:cNvPr id="135" name="Google Shape;135;p24"/>
          <p:cNvSpPr txBox="1"/>
          <p:nvPr>
            <p:ph idx="1" type="body"/>
          </p:nvPr>
        </p:nvSpPr>
        <p:spPr>
          <a:xfrm>
            <a:off x="311700" y="1152425"/>
            <a:ext cx="5481300" cy="33027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Char char="●"/>
            </a:pPr>
            <a:r>
              <a:rPr lang="en" sz="1600">
                <a:solidFill>
                  <a:srgbClr val="000000"/>
                </a:solidFill>
              </a:rPr>
              <a:t>The distance of Δx is the time difference between the first and second microphone that picked up the sound (t</a:t>
            </a:r>
            <a:r>
              <a:rPr baseline="-25000" lang="en" sz="1600">
                <a:solidFill>
                  <a:srgbClr val="000000"/>
                </a:solidFill>
              </a:rPr>
              <a:t>B</a:t>
            </a:r>
            <a:r>
              <a:rPr lang="en" sz="1600">
                <a:solidFill>
                  <a:srgbClr val="000000"/>
                </a:solidFill>
              </a:rPr>
              <a:t> - t</a:t>
            </a:r>
            <a:r>
              <a:rPr baseline="-25000" lang="en" sz="1600">
                <a:solidFill>
                  <a:srgbClr val="000000"/>
                </a:solidFill>
              </a:rPr>
              <a:t>A</a:t>
            </a:r>
            <a:r>
              <a:rPr lang="en" sz="1600">
                <a:solidFill>
                  <a:srgbClr val="000000"/>
                </a:solidFill>
              </a:rPr>
              <a:t>) multiplied by the speed of sound constant </a:t>
            </a:r>
            <a:r>
              <a:rPr lang="en" sz="1600">
                <a:solidFill>
                  <a:srgbClr val="000000"/>
                </a:solidFill>
              </a:rPr>
              <a:t>(C), </a:t>
            </a:r>
            <a:r>
              <a:rPr lang="en" sz="1600">
                <a:solidFill>
                  <a:srgbClr val="000000"/>
                </a:solidFill>
              </a:rPr>
              <a:t>which is dependent on temperature, so a </a:t>
            </a:r>
            <a:r>
              <a:rPr lang="en" sz="1600">
                <a:solidFill>
                  <a:srgbClr val="000000"/>
                </a:solidFill>
              </a:rPr>
              <a:t>thermometer</a:t>
            </a:r>
            <a:r>
              <a:rPr lang="en" sz="1600">
                <a:solidFill>
                  <a:srgbClr val="000000"/>
                </a:solidFill>
              </a:rPr>
              <a:t> is required for temperature measurement.</a:t>
            </a:r>
            <a:endParaRPr sz="1600">
              <a:solidFill>
                <a:srgbClr val="000000"/>
              </a:solidFill>
            </a:endParaRPr>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The angle of θ can be calculated using the inverse cosine of Δx divided by the distance between the microphones (S), which is used to solve for the angle of α.</a:t>
            </a:r>
            <a:endParaRPr sz="1600">
              <a:solidFill>
                <a:srgbClr val="000000"/>
              </a:solidFill>
            </a:endParaRPr>
          </a:p>
        </p:txBody>
      </p:sp>
      <p:pic>
        <p:nvPicPr>
          <p:cNvPr id="136" name="Google Shape;136;p24"/>
          <p:cNvPicPr preferRelativeResize="0"/>
          <p:nvPr/>
        </p:nvPicPr>
        <p:blipFill rotWithShape="1">
          <a:blip r:embed="rId3">
            <a:alphaModFix/>
          </a:blip>
          <a:srcRect b="0" l="44068" r="0" t="0"/>
          <a:stretch/>
        </p:blipFill>
        <p:spPr>
          <a:xfrm>
            <a:off x="5759500" y="1117075"/>
            <a:ext cx="3072798" cy="3451950"/>
          </a:xfrm>
          <a:prstGeom prst="rect">
            <a:avLst/>
          </a:prstGeom>
          <a:noFill/>
          <a:ln>
            <a:noFill/>
          </a:ln>
        </p:spPr>
      </p:pic>
      <p:pic>
        <p:nvPicPr>
          <p:cNvPr id="137" name="Google Shape;137;p24"/>
          <p:cNvPicPr preferRelativeResize="0"/>
          <p:nvPr/>
        </p:nvPicPr>
        <p:blipFill>
          <a:blip r:embed="rId4">
            <a:alphaModFix/>
          </a:blip>
          <a:stretch>
            <a:fillRect/>
          </a:stretch>
        </p:blipFill>
        <p:spPr>
          <a:xfrm>
            <a:off x="1176888" y="2987462"/>
            <a:ext cx="1685472" cy="269676"/>
          </a:xfrm>
          <a:prstGeom prst="rect">
            <a:avLst/>
          </a:prstGeom>
          <a:noFill/>
          <a:ln>
            <a:noFill/>
          </a:ln>
        </p:spPr>
      </p:pic>
      <p:pic>
        <p:nvPicPr>
          <p:cNvPr id="138" name="Google Shape;138;p24"/>
          <p:cNvPicPr preferRelativeResize="0"/>
          <p:nvPr/>
        </p:nvPicPr>
        <p:blipFill>
          <a:blip r:embed="rId5">
            <a:alphaModFix/>
          </a:blip>
          <a:stretch>
            <a:fillRect/>
          </a:stretch>
        </p:blipFill>
        <p:spPr>
          <a:xfrm>
            <a:off x="3150650" y="2862652"/>
            <a:ext cx="2021875" cy="519309"/>
          </a:xfrm>
          <a:prstGeom prst="rect">
            <a:avLst/>
          </a:prstGeom>
          <a:noFill/>
          <a:ln>
            <a:noFill/>
          </a:ln>
        </p:spPr>
      </p:pic>
      <p:pic>
        <p:nvPicPr>
          <p:cNvPr id="139" name="Google Shape;139;p24"/>
          <p:cNvPicPr preferRelativeResize="0"/>
          <p:nvPr/>
        </p:nvPicPr>
        <p:blipFill>
          <a:blip r:embed="rId6">
            <a:alphaModFix/>
          </a:blip>
          <a:stretch>
            <a:fillRect/>
          </a:stretch>
        </p:blipFill>
        <p:spPr>
          <a:xfrm>
            <a:off x="1497588" y="4569025"/>
            <a:ext cx="3109523" cy="269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Triangulation</a:t>
            </a:r>
            <a:endParaRPr/>
          </a:p>
        </p:txBody>
      </p:sp>
      <p:sp>
        <p:nvSpPr>
          <p:cNvPr id="145" name="Google Shape;145;p25"/>
          <p:cNvSpPr txBox="1"/>
          <p:nvPr>
            <p:ph idx="1" type="body"/>
          </p:nvPr>
        </p:nvSpPr>
        <p:spPr>
          <a:xfrm>
            <a:off x="311700" y="1117075"/>
            <a:ext cx="5447700" cy="33027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Char char="●"/>
            </a:pPr>
            <a:r>
              <a:rPr lang="en" sz="1600">
                <a:solidFill>
                  <a:srgbClr val="000000"/>
                </a:solidFill>
              </a:rPr>
              <a:t>The distance of Δy is the time difference between the second and third microphone that picks up the sound (t</a:t>
            </a:r>
            <a:r>
              <a:rPr baseline="-25000" lang="en" sz="1600">
                <a:solidFill>
                  <a:srgbClr val="000000"/>
                </a:solidFill>
              </a:rPr>
              <a:t>C</a:t>
            </a:r>
            <a:r>
              <a:rPr lang="en" sz="1600">
                <a:solidFill>
                  <a:srgbClr val="000000"/>
                </a:solidFill>
              </a:rPr>
              <a:t> - t</a:t>
            </a:r>
            <a:r>
              <a:rPr baseline="-25000" lang="en" sz="1600">
                <a:solidFill>
                  <a:srgbClr val="000000"/>
                </a:solidFill>
              </a:rPr>
              <a:t>B</a:t>
            </a:r>
            <a:r>
              <a:rPr lang="en" sz="1600">
                <a:solidFill>
                  <a:srgbClr val="000000"/>
                </a:solidFill>
              </a:rPr>
              <a:t>) multiplied by the speed of sound constant (C).</a:t>
            </a:r>
            <a:endParaRPr sz="1600">
              <a:solidFill>
                <a:srgbClr val="000000"/>
              </a:solidFill>
            </a:endParaRPr>
          </a:p>
          <a:p>
            <a:pPr indent="0" lvl="0" marL="457200" rtl="0" algn="l">
              <a:lnSpc>
                <a:spcPct val="115000"/>
              </a:lnSpc>
              <a:spcBef>
                <a:spcPts val="0"/>
              </a:spcBef>
              <a:spcAft>
                <a:spcPts val="0"/>
              </a:spcAft>
              <a:buNone/>
            </a:pPr>
            <a:r>
              <a:t/>
            </a:r>
            <a:endParaRPr sz="1600">
              <a:solidFill>
                <a:srgbClr val="000000"/>
              </a:solidFill>
            </a:endParaRPr>
          </a:p>
          <a:p>
            <a:pPr indent="0" lvl="0" marL="457200" rtl="0" algn="l">
              <a:lnSpc>
                <a:spcPct val="115000"/>
              </a:lnSpc>
              <a:spcBef>
                <a:spcPts val="0"/>
              </a:spcBef>
              <a:spcAft>
                <a:spcPts val="0"/>
              </a:spcAft>
              <a:buNone/>
            </a:pPr>
            <a:r>
              <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Δy can also be calculated by having the side of the array multiplied by the cosine of the supplementary angle of α.</a:t>
            </a:r>
            <a:endParaRPr sz="1600">
              <a:solidFill>
                <a:srgbClr val="000000"/>
              </a:solidFill>
            </a:endParaRPr>
          </a:p>
          <a:p>
            <a:pPr indent="0" lvl="0" marL="0" rtl="0" algn="l">
              <a:lnSpc>
                <a:spcPct val="115000"/>
              </a:lnSpc>
              <a:spcBef>
                <a:spcPts val="0"/>
              </a:spcBef>
              <a:spcAft>
                <a:spcPts val="0"/>
              </a:spcAft>
              <a:buNone/>
            </a:pPr>
            <a:r>
              <a:t/>
            </a:r>
            <a:endParaRPr sz="1600">
              <a:solidFill>
                <a:srgbClr val="000000"/>
              </a:solidFill>
            </a:endParaRPr>
          </a:p>
          <a:p>
            <a:pPr indent="0" lvl="0" marL="0" rtl="0" algn="l">
              <a:lnSpc>
                <a:spcPct val="115000"/>
              </a:lnSpc>
              <a:spcBef>
                <a:spcPts val="0"/>
              </a:spcBef>
              <a:spcAft>
                <a:spcPts val="0"/>
              </a:spcAft>
              <a:buNone/>
            </a:pPr>
            <a:r>
              <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By comparing both equations of Δy, this can be used to determine error in the angle calculated.</a:t>
            </a:r>
            <a:endParaRPr sz="1600">
              <a:solidFill>
                <a:srgbClr val="000000"/>
              </a:solidFill>
            </a:endParaRPr>
          </a:p>
        </p:txBody>
      </p:sp>
      <p:pic>
        <p:nvPicPr>
          <p:cNvPr id="146" name="Google Shape;146;p25"/>
          <p:cNvPicPr preferRelativeResize="0"/>
          <p:nvPr/>
        </p:nvPicPr>
        <p:blipFill rotWithShape="1">
          <a:blip r:embed="rId3">
            <a:alphaModFix/>
          </a:blip>
          <a:srcRect b="0" l="44068" r="0" t="0"/>
          <a:stretch/>
        </p:blipFill>
        <p:spPr>
          <a:xfrm>
            <a:off x="5759400" y="1042450"/>
            <a:ext cx="3072798" cy="3451950"/>
          </a:xfrm>
          <a:prstGeom prst="rect">
            <a:avLst/>
          </a:prstGeom>
          <a:noFill/>
          <a:ln>
            <a:noFill/>
          </a:ln>
        </p:spPr>
      </p:pic>
      <p:pic>
        <p:nvPicPr>
          <p:cNvPr id="147" name="Google Shape;147;p25"/>
          <p:cNvPicPr preferRelativeResize="0"/>
          <p:nvPr/>
        </p:nvPicPr>
        <p:blipFill>
          <a:blip r:embed="rId4">
            <a:alphaModFix/>
          </a:blip>
          <a:stretch>
            <a:fillRect/>
          </a:stretch>
        </p:blipFill>
        <p:spPr>
          <a:xfrm>
            <a:off x="2057438" y="2332111"/>
            <a:ext cx="2048784" cy="351937"/>
          </a:xfrm>
          <a:prstGeom prst="rect">
            <a:avLst/>
          </a:prstGeom>
          <a:noFill/>
          <a:ln>
            <a:noFill/>
          </a:ln>
        </p:spPr>
      </p:pic>
      <p:pic>
        <p:nvPicPr>
          <p:cNvPr id="148" name="Google Shape;148;p25"/>
          <p:cNvPicPr preferRelativeResize="0"/>
          <p:nvPr/>
        </p:nvPicPr>
        <p:blipFill>
          <a:blip r:embed="rId5">
            <a:alphaModFix/>
          </a:blip>
          <a:stretch>
            <a:fillRect/>
          </a:stretch>
        </p:blipFill>
        <p:spPr>
          <a:xfrm>
            <a:off x="1805988" y="3804150"/>
            <a:ext cx="2459125" cy="281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Triangulation</a:t>
            </a:r>
            <a:endParaRPr/>
          </a:p>
        </p:txBody>
      </p:sp>
      <p:sp>
        <p:nvSpPr>
          <p:cNvPr id="154" name="Google Shape;154;p26"/>
          <p:cNvSpPr txBox="1"/>
          <p:nvPr>
            <p:ph idx="1" type="body"/>
          </p:nvPr>
        </p:nvSpPr>
        <p:spPr>
          <a:xfrm>
            <a:off x="311700" y="1266325"/>
            <a:ext cx="4478400" cy="3610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Char char="●"/>
            </a:pPr>
            <a:r>
              <a:rPr lang="en" sz="1600">
                <a:solidFill>
                  <a:srgbClr val="000000"/>
                </a:solidFill>
              </a:rPr>
              <a:t>Each array would have a compass to provide its relative orientation and a GPS module to provide its position.</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ß</a:t>
            </a:r>
            <a:r>
              <a:rPr baseline="-25000" lang="en" sz="1600">
                <a:solidFill>
                  <a:srgbClr val="000000"/>
                </a:solidFill>
              </a:rPr>
              <a:t>1</a:t>
            </a:r>
            <a:r>
              <a:rPr lang="en" sz="1600">
                <a:solidFill>
                  <a:srgbClr val="000000"/>
                </a:solidFill>
              </a:rPr>
              <a:t> and ß</a:t>
            </a:r>
            <a:r>
              <a:rPr baseline="-25000" lang="en" sz="1600">
                <a:solidFill>
                  <a:srgbClr val="000000"/>
                </a:solidFill>
              </a:rPr>
              <a:t>2</a:t>
            </a:r>
            <a:r>
              <a:rPr lang="en" sz="1600">
                <a:solidFill>
                  <a:srgbClr val="000000"/>
                </a:solidFill>
              </a:rPr>
              <a:t> are the supplementary angles of α</a:t>
            </a:r>
            <a:r>
              <a:rPr baseline="-25000" lang="en" sz="1600">
                <a:solidFill>
                  <a:srgbClr val="000000"/>
                </a:solidFill>
              </a:rPr>
              <a:t>1</a:t>
            </a:r>
            <a:r>
              <a:rPr lang="en" sz="1600">
                <a:solidFill>
                  <a:srgbClr val="000000"/>
                </a:solidFill>
              </a:rPr>
              <a:t> and α</a:t>
            </a:r>
            <a:r>
              <a:rPr baseline="-25000" lang="en" sz="1600">
                <a:solidFill>
                  <a:srgbClr val="000000"/>
                </a:solidFill>
              </a:rPr>
              <a:t>2</a:t>
            </a:r>
            <a:r>
              <a:rPr lang="en" sz="1600">
                <a:solidFill>
                  <a:srgbClr val="000000"/>
                </a:solidFill>
              </a:rPr>
              <a:t>, which can be used to solve for the angle of ß</a:t>
            </a:r>
            <a:r>
              <a:rPr baseline="-25000" lang="en" sz="1600">
                <a:solidFill>
                  <a:srgbClr val="000000"/>
                </a:solidFill>
              </a:rPr>
              <a:t>3</a:t>
            </a:r>
            <a:r>
              <a:rPr lang="en" sz="1600">
                <a:solidFill>
                  <a:srgbClr val="000000"/>
                </a:solidFill>
              </a:rPr>
              <a:t>.</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D</a:t>
            </a:r>
            <a:r>
              <a:rPr baseline="-25000" lang="en" sz="1600">
                <a:solidFill>
                  <a:srgbClr val="000000"/>
                </a:solidFill>
              </a:rPr>
              <a:t>3</a:t>
            </a:r>
            <a:r>
              <a:rPr lang="en" sz="1600">
                <a:solidFill>
                  <a:srgbClr val="000000"/>
                </a:solidFill>
              </a:rPr>
              <a:t> is the known distance between two microphone arrays.</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Knowing the values of ß and the distance between the two arrays, the law of sines can be used to solve the distance to the source from either array.</a:t>
            </a:r>
            <a:endParaRPr sz="1600">
              <a:solidFill>
                <a:srgbClr val="000000"/>
              </a:solidFill>
            </a:endParaRPr>
          </a:p>
        </p:txBody>
      </p:sp>
      <p:pic>
        <p:nvPicPr>
          <p:cNvPr id="155" name="Google Shape;155;p26"/>
          <p:cNvPicPr preferRelativeResize="0"/>
          <p:nvPr/>
        </p:nvPicPr>
        <p:blipFill>
          <a:blip r:embed="rId3">
            <a:alphaModFix/>
          </a:blip>
          <a:stretch>
            <a:fillRect/>
          </a:stretch>
        </p:blipFill>
        <p:spPr>
          <a:xfrm>
            <a:off x="4790100" y="1152425"/>
            <a:ext cx="4165149" cy="2992649"/>
          </a:xfrm>
          <a:prstGeom prst="rect">
            <a:avLst/>
          </a:prstGeom>
          <a:noFill/>
          <a:ln>
            <a:noFill/>
          </a:ln>
        </p:spPr>
      </p:pic>
      <p:pic>
        <p:nvPicPr>
          <p:cNvPr id="156" name="Google Shape;156;p26"/>
          <p:cNvPicPr preferRelativeResize="0"/>
          <p:nvPr/>
        </p:nvPicPr>
        <p:blipFill>
          <a:blip r:embed="rId4">
            <a:alphaModFix/>
          </a:blip>
          <a:stretch>
            <a:fillRect/>
          </a:stretch>
        </p:blipFill>
        <p:spPr>
          <a:xfrm>
            <a:off x="4851576" y="4245755"/>
            <a:ext cx="4042199" cy="5419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Multilateration</a:t>
            </a:r>
            <a:endParaRPr/>
          </a:p>
        </p:txBody>
      </p:sp>
      <p:sp>
        <p:nvSpPr>
          <p:cNvPr id="162" name="Google Shape;162;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Location technique that measures the time distance of arrival (TDOA) of an energy wave (acoustic source) with a known propagation speed (speed of sound) between two or more receivers (microphones), which forms half of a hyperbola.</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2D multilateration utilizes three microphones that can be arranged in any shape and obtains the position of the sound source from the intersection of two hyperbolas.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3D multilateration works the same, but utilizes a fourth microphone and obtains the position of the sound source from the intersection of three hyperbolas.</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Multilateration</a:t>
            </a:r>
            <a:endParaRPr/>
          </a:p>
        </p:txBody>
      </p:sp>
      <p:sp>
        <p:nvSpPr>
          <p:cNvPr id="168" name="Google Shape;168;p28"/>
          <p:cNvSpPr txBox="1"/>
          <p:nvPr>
            <p:ph idx="1" type="body"/>
          </p:nvPr>
        </p:nvSpPr>
        <p:spPr>
          <a:xfrm>
            <a:off x="358575" y="1266325"/>
            <a:ext cx="5898900" cy="3302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solidFill>
                  <a:srgbClr val="000000"/>
                </a:solidFill>
              </a:rPr>
              <a:t>For 2D multilateration, the distance formula can be used for each of the three microphones in the array, which is shown on the right, where x</a:t>
            </a:r>
            <a:r>
              <a:rPr baseline="-25000" lang="en" sz="1400">
                <a:solidFill>
                  <a:srgbClr val="000000"/>
                </a:solidFill>
              </a:rPr>
              <a:t>i</a:t>
            </a:r>
            <a:r>
              <a:rPr lang="en" sz="1400">
                <a:solidFill>
                  <a:srgbClr val="000000"/>
                </a:solidFill>
              </a:rPr>
              <a:t> and y</a:t>
            </a:r>
            <a:r>
              <a:rPr baseline="-25000" lang="en" sz="1400">
                <a:solidFill>
                  <a:srgbClr val="000000"/>
                </a:solidFill>
              </a:rPr>
              <a:t>i</a:t>
            </a:r>
            <a:r>
              <a:rPr lang="en" sz="1400">
                <a:solidFill>
                  <a:srgbClr val="000000"/>
                </a:solidFill>
              </a:rPr>
              <a:t> are the relative location of each microphone from the origin.</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The time difference between the first microphone to receive the sound and the second and third microphone can be used to form two equations that would solve two unknowns, which can then be used to get the source of the sound.</a:t>
            </a:r>
            <a:endParaRPr sz="1400">
              <a:solidFill>
                <a:srgbClr val="000000"/>
              </a:solidFill>
            </a:endParaRPr>
          </a:p>
          <a:p>
            <a:pPr indent="0" lvl="0" marL="0" rtl="0" algn="l">
              <a:spcBef>
                <a:spcPts val="1600"/>
              </a:spcBef>
              <a:spcAft>
                <a:spcPts val="0"/>
              </a:spcAft>
              <a:buNone/>
            </a:pPr>
            <a:r>
              <a:t/>
            </a:r>
            <a:endParaRPr sz="1400">
              <a:solidFill>
                <a:srgbClr val="000000"/>
              </a:solidFill>
            </a:endParaRPr>
          </a:p>
          <a:p>
            <a:pPr indent="-317500" lvl="0" marL="457200" rtl="0" algn="l">
              <a:spcBef>
                <a:spcPts val="1600"/>
              </a:spcBef>
              <a:spcAft>
                <a:spcPts val="0"/>
              </a:spcAft>
              <a:buClr>
                <a:srgbClr val="000000"/>
              </a:buClr>
              <a:buSzPts val="1400"/>
              <a:buChar char="●"/>
            </a:pPr>
            <a:r>
              <a:rPr lang="en" sz="1400">
                <a:solidFill>
                  <a:srgbClr val="000000"/>
                </a:solidFill>
              </a:rPr>
              <a:t>However, since the equations are not linear, solving them would be computationally expensive, so the equations would have to be linearized, but can only be done for 3D multilateration.</a:t>
            </a:r>
            <a:endParaRPr sz="1400">
              <a:solidFill>
                <a:srgbClr val="000000"/>
              </a:solidFill>
            </a:endParaRPr>
          </a:p>
          <a:p>
            <a:pPr indent="0" lvl="0" marL="457200" rtl="0" algn="l">
              <a:spcBef>
                <a:spcPts val="1600"/>
              </a:spcBef>
              <a:spcAft>
                <a:spcPts val="0"/>
              </a:spcAft>
              <a:buNone/>
            </a:pPr>
            <a:r>
              <a:t/>
            </a:r>
            <a:endParaRPr sz="1400">
              <a:solidFill>
                <a:srgbClr val="000000"/>
              </a:solidFill>
            </a:endParaRPr>
          </a:p>
          <a:p>
            <a:pPr indent="0" lvl="0" marL="457200" rtl="0" algn="l">
              <a:spcBef>
                <a:spcPts val="1600"/>
              </a:spcBef>
              <a:spcAft>
                <a:spcPts val="1600"/>
              </a:spcAft>
              <a:buNone/>
            </a:pPr>
            <a:r>
              <a:t/>
            </a:r>
            <a:endParaRPr sz="1400">
              <a:solidFill>
                <a:srgbClr val="000000"/>
              </a:solidFill>
            </a:endParaRPr>
          </a:p>
        </p:txBody>
      </p:sp>
      <p:pic>
        <p:nvPicPr>
          <p:cNvPr id="169" name="Google Shape;169;p28"/>
          <p:cNvPicPr preferRelativeResize="0"/>
          <p:nvPr/>
        </p:nvPicPr>
        <p:blipFill>
          <a:blip r:embed="rId3">
            <a:alphaModFix/>
          </a:blip>
          <a:stretch>
            <a:fillRect/>
          </a:stretch>
        </p:blipFill>
        <p:spPr>
          <a:xfrm>
            <a:off x="6257476" y="1315003"/>
            <a:ext cx="2196675" cy="965025"/>
          </a:xfrm>
          <a:prstGeom prst="rect">
            <a:avLst/>
          </a:prstGeom>
          <a:noFill/>
          <a:ln>
            <a:noFill/>
          </a:ln>
        </p:spPr>
      </p:pic>
      <p:pic>
        <p:nvPicPr>
          <p:cNvPr id="170" name="Google Shape;170;p28"/>
          <p:cNvPicPr preferRelativeResize="0"/>
          <p:nvPr/>
        </p:nvPicPr>
        <p:blipFill>
          <a:blip r:embed="rId4">
            <a:alphaModFix/>
          </a:blip>
          <a:stretch>
            <a:fillRect/>
          </a:stretch>
        </p:blipFill>
        <p:spPr>
          <a:xfrm>
            <a:off x="997200" y="3310875"/>
            <a:ext cx="4386599" cy="650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Multilateration</a:t>
            </a:r>
            <a:endParaRPr/>
          </a:p>
        </p:txBody>
      </p:sp>
      <p:sp>
        <p:nvSpPr>
          <p:cNvPr id="176" name="Google Shape;176;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For 3D multilateration, four microphones or more are used, and solve for the components of x, y, and z. The difference between all microphones would then give three equations that will solve for three unknowns, as shown below.</a:t>
            </a:r>
            <a:endParaRPr sz="16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The equation was linearized by setting the TDOA of microphone “i” and the first microphone “0” equal to the TDOA of microphone “i” and the second microphone “1”, which was used to remove the square root. The linear form is given below:</a:t>
            </a:r>
            <a:endParaRPr sz="1600">
              <a:solidFill>
                <a:srgbClr val="000000"/>
              </a:solidFill>
            </a:endParaRPr>
          </a:p>
        </p:txBody>
      </p:sp>
      <p:pic>
        <p:nvPicPr>
          <p:cNvPr id="177" name="Google Shape;177;p29"/>
          <p:cNvPicPr preferRelativeResize="0"/>
          <p:nvPr/>
        </p:nvPicPr>
        <p:blipFill>
          <a:blip r:embed="rId3">
            <a:alphaModFix/>
          </a:blip>
          <a:stretch>
            <a:fillRect/>
          </a:stretch>
        </p:blipFill>
        <p:spPr>
          <a:xfrm>
            <a:off x="2857825" y="2299862"/>
            <a:ext cx="3428325" cy="762225"/>
          </a:xfrm>
          <a:prstGeom prst="rect">
            <a:avLst/>
          </a:prstGeom>
          <a:noFill/>
          <a:ln>
            <a:noFill/>
          </a:ln>
        </p:spPr>
      </p:pic>
      <p:pic>
        <p:nvPicPr>
          <p:cNvPr id="178" name="Google Shape;178;p29"/>
          <p:cNvPicPr preferRelativeResize="0"/>
          <p:nvPr/>
        </p:nvPicPr>
        <p:blipFill>
          <a:blip r:embed="rId4">
            <a:alphaModFix/>
          </a:blip>
          <a:stretch>
            <a:fillRect/>
          </a:stretch>
        </p:blipFill>
        <p:spPr>
          <a:xfrm>
            <a:off x="2032258" y="4129725"/>
            <a:ext cx="5079491" cy="707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Multilateration</a:t>
            </a:r>
            <a:endParaRPr/>
          </a:p>
        </p:txBody>
      </p:sp>
      <p:sp>
        <p:nvSpPr>
          <p:cNvPr id="184" name="Google Shape;184;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Utilizing the linear form, Gaussian elimination can be used, which requires a fifth microphone to solve for the values of x, y, and z.</a:t>
            </a:r>
            <a:endParaRPr>
              <a:solidFill>
                <a:srgbClr val="000000"/>
              </a:solidFill>
            </a:endParaRPr>
          </a:p>
          <a:p>
            <a:pPr indent="0" lvl="0" marL="45720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Compared to triangulation, multilateration would only require one array to determine the position of the sound source instead of two arrays, reducing the number of components needed. This also allows the system to be mobile and also reduces the cable management needed between two microphone arrays if triangulation is used.</a:t>
            </a:r>
            <a:endParaRPr>
              <a:solidFill>
                <a:srgbClr val="000000"/>
              </a:solidFill>
            </a:endParaRPr>
          </a:p>
        </p:txBody>
      </p:sp>
      <p:pic>
        <p:nvPicPr>
          <p:cNvPr id="185" name="Google Shape;185;p30"/>
          <p:cNvPicPr preferRelativeResize="0"/>
          <p:nvPr/>
        </p:nvPicPr>
        <p:blipFill>
          <a:blip r:embed="rId3">
            <a:alphaModFix/>
          </a:blip>
          <a:stretch>
            <a:fillRect/>
          </a:stretch>
        </p:blipFill>
        <p:spPr>
          <a:xfrm>
            <a:off x="3244838" y="1998150"/>
            <a:ext cx="2316725" cy="762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059100" y="2032950"/>
            <a:ext cx="3113400" cy="75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HARDWARE</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Motivation and Goals</a:t>
            </a:r>
            <a:endParaRPr/>
          </a:p>
        </p:txBody>
      </p:sp>
      <p:sp>
        <p:nvSpPr>
          <p:cNvPr id="73" name="Google Shape;73;p14"/>
          <p:cNvSpPr txBox="1"/>
          <p:nvPr>
            <p:ph idx="1" type="body"/>
          </p:nvPr>
        </p:nvSpPr>
        <p:spPr>
          <a:xfrm>
            <a:off x="311700" y="1130600"/>
            <a:ext cx="8520600" cy="3834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An affordable gunshot detector for public safety, law enforcement, and military applications.</a:t>
            </a:r>
            <a:endParaRPr sz="2400"/>
          </a:p>
          <a:p>
            <a:pPr indent="-381000" lvl="0" marL="457200" rtl="0" algn="l">
              <a:spcBef>
                <a:spcPts val="0"/>
              </a:spcBef>
              <a:spcAft>
                <a:spcPts val="0"/>
              </a:spcAft>
              <a:buSzPts val="2400"/>
              <a:buChar char="●"/>
            </a:pPr>
            <a:r>
              <a:rPr lang="en" sz="2400"/>
              <a:t>An audio-recording device that can be attached to either a building or vehicle.</a:t>
            </a:r>
            <a:endParaRPr sz="2400"/>
          </a:p>
          <a:p>
            <a:pPr indent="-381000" lvl="0" marL="457200" rtl="0" algn="l">
              <a:spcBef>
                <a:spcPts val="0"/>
              </a:spcBef>
              <a:spcAft>
                <a:spcPts val="0"/>
              </a:spcAft>
              <a:buSzPts val="2400"/>
              <a:buChar char="●"/>
            </a:pPr>
            <a:r>
              <a:rPr lang="en" sz="2400"/>
              <a:t>A program that can be downloaded and used on a host computer, and detects and locates gunshots in audio from the device.</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 Choice</a:t>
            </a:r>
            <a:endParaRPr/>
          </a:p>
        </p:txBody>
      </p:sp>
      <p:graphicFrame>
        <p:nvGraphicFramePr>
          <p:cNvPr id="196" name="Google Shape;196;p32"/>
          <p:cNvGraphicFramePr/>
          <p:nvPr/>
        </p:nvGraphicFramePr>
        <p:xfrm>
          <a:off x="2235075" y="1027672"/>
          <a:ext cx="3000000" cy="3000000"/>
        </p:xfrm>
        <a:graphic>
          <a:graphicData uri="http://schemas.openxmlformats.org/drawingml/2006/table">
            <a:tbl>
              <a:tblPr>
                <a:noFill/>
                <a:tableStyleId>{6BD907B8-ACA0-4394-9D51-4FC4D1CD603D}</a:tableStyleId>
              </a:tblPr>
              <a:tblGrid>
                <a:gridCol w="2583175"/>
                <a:gridCol w="2583175"/>
              </a:tblGrid>
              <a:tr h="341850">
                <a:tc>
                  <a:txBody>
                    <a:bodyPr>
                      <a:noAutofit/>
                    </a:bodyPr>
                    <a:lstStyle/>
                    <a:p>
                      <a:pPr indent="0" lvl="0" marL="0" rtl="0" algn="l">
                        <a:spcBef>
                          <a:spcPts val="0"/>
                        </a:spcBef>
                        <a:spcAft>
                          <a:spcPts val="0"/>
                        </a:spcAft>
                        <a:buNone/>
                      </a:pPr>
                      <a:r>
                        <a:rPr lang="en" sz="1000"/>
                        <a:t>Power Adapter</a:t>
                      </a:r>
                      <a:endParaRPr sz="1000"/>
                    </a:p>
                  </a:txBody>
                  <a:tcPr marT="91425" marB="91425" marR="91425" marL="91425"/>
                </a:tc>
                <a:tc>
                  <a:txBody>
                    <a:bodyPr>
                      <a:noAutofit/>
                    </a:bodyPr>
                    <a:lstStyle/>
                    <a:p>
                      <a:pPr indent="0" lvl="0" marL="0" rtl="0" algn="l">
                        <a:spcBef>
                          <a:spcPts val="0"/>
                        </a:spcBef>
                        <a:spcAft>
                          <a:spcPts val="0"/>
                        </a:spcAft>
                        <a:buNone/>
                      </a:pPr>
                      <a:r>
                        <a:rPr lang="en" sz="1000"/>
                        <a:t>12VDC Power Adapter Supply</a:t>
                      </a:r>
                      <a:endParaRPr sz="1000"/>
                    </a:p>
                  </a:txBody>
                  <a:tcPr marT="91425" marB="91425" marR="91425" marL="91425"/>
                </a:tc>
              </a:tr>
              <a:tr h="341850">
                <a:tc>
                  <a:txBody>
                    <a:bodyPr>
                      <a:noAutofit/>
                    </a:bodyPr>
                    <a:lstStyle/>
                    <a:p>
                      <a:pPr indent="0" lvl="0" marL="0" rtl="0" algn="l">
                        <a:spcBef>
                          <a:spcPts val="0"/>
                        </a:spcBef>
                        <a:spcAft>
                          <a:spcPts val="0"/>
                        </a:spcAft>
                        <a:buNone/>
                      </a:pPr>
                      <a:r>
                        <a:rPr lang="en" sz="1000"/>
                        <a:t>Switching Regulator</a:t>
                      </a:r>
                      <a:endParaRPr sz="1000"/>
                    </a:p>
                  </a:txBody>
                  <a:tcPr marT="91425" marB="91425" marR="91425" marL="91425"/>
                </a:tc>
                <a:tc>
                  <a:txBody>
                    <a:bodyPr>
                      <a:noAutofit/>
                    </a:bodyPr>
                    <a:lstStyle/>
                    <a:p>
                      <a:pPr indent="0" lvl="0" marL="0" rtl="0" algn="l">
                        <a:spcBef>
                          <a:spcPts val="0"/>
                        </a:spcBef>
                        <a:spcAft>
                          <a:spcPts val="0"/>
                        </a:spcAft>
                        <a:buNone/>
                      </a:pPr>
                      <a:r>
                        <a:rPr lang="en" sz="1000"/>
                        <a:t>LTM4622A, LMR23610ADDA</a:t>
                      </a:r>
                      <a:endParaRPr sz="1000"/>
                    </a:p>
                  </a:txBody>
                  <a:tcPr marT="91425" marB="91425" marR="91425" marL="91425"/>
                </a:tc>
              </a:tr>
              <a:tr h="341850">
                <a:tc>
                  <a:txBody>
                    <a:bodyPr>
                      <a:noAutofit/>
                    </a:bodyPr>
                    <a:lstStyle/>
                    <a:p>
                      <a:pPr indent="0" lvl="0" marL="0" rtl="0" algn="l">
                        <a:spcBef>
                          <a:spcPts val="0"/>
                        </a:spcBef>
                        <a:spcAft>
                          <a:spcPts val="0"/>
                        </a:spcAft>
                        <a:buNone/>
                      </a:pPr>
                      <a:r>
                        <a:rPr lang="en" sz="1000"/>
                        <a:t>Power Inverter</a:t>
                      </a:r>
                      <a:endParaRPr sz="1000"/>
                    </a:p>
                  </a:txBody>
                  <a:tcPr marT="91425" marB="91425" marR="91425" marL="91425"/>
                </a:tc>
                <a:tc>
                  <a:txBody>
                    <a:bodyPr>
                      <a:noAutofit/>
                    </a:bodyPr>
                    <a:lstStyle/>
                    <a:p>
                      <a:pPr indent="0" lvl="0" marL="0" rtl="0" algn="l">
                        <a:spcBef>
                          <a:spcPts val="0"/>
                        </a:spcBef>
                        <a:spcAft>
                          <a:spcPts val="0"/>
                        </a:spcAft>
                        <a:buNone/>
                      </a:pPr>
                      <a:r>
                        <a:rPr lang="en" sz="1000"/>
                        <a:t>MAX1044</a:t>
                      </a:r>
                      <a:endParaRPr sz="1000"/>
                    </a:p>
                  </a:txBody>
                  <a:tcPr marT="91425" marB="91425" marR="91425" marL="91425"/>
                </a:tc>
              </a:tr>
              <a:tr h="341850">
                <a:tc>
                  <a:txBody>
                    <a:bodyPr>
                      <a:noAutofit/>
                    </a:bodyPr>
                    <a:lstStyle/>
                    <a:p>
                      <a:pPr indent="0" lvl="0" marL="0" rtl="0" algn="l">
                        <a:spcBef>
                          <a:spcPts val="0"/>
                        </a:spcBef>
                        <a:spcAft>
                          <a:spcPts val="0"/>
                        </a:spcAft>
                        <a:buNone/>
                      </a:pPr>
                      <a:r>
                        <a:rPr lang="en" sz="1000"/>
                        <a:t>Microphone</a:t>
                      </a:r>
                      <a:endParaRPr sz="1000"/>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t>CMC-6035-130T</a:t>
                      </a:r>
                      <a:endParaRPr sz="1000"/>
                    </a:p>
                  </a:txBody>
                  <a:tcPr marT="91425" marB="91425" marR="91425" marL="91425">
                    <a:lnB cap="flat" cmpd="sng" w="9525">
                      <a:solidFill>
                        <a:srgbClr val="9E9E9E"/>
                      </a:solidFill>
                      <a:prstDash val="solid"/>
                      <a:round/>
                      <a:headEnd len="sm" w="sm" type="none"/>
                      <a:tailEnd len="sm" w="sm" type="none"/>
                    </a:lnB>
                  </a:tcPr>
                </a:tc>
              </a:tr>
              <a:tr h="341850">
                <a:tc>
                  <a:txBody>
                    <a:bodyPr>
                      <a:noAutofit/>
                    </a:bodyPr>
                    <a:lstStyle/>
                    <a:p>
                      <a:pPr indent="0" lvl="0" marL="0" rtl="0" algn="l">
                        <a:spcBef>
                          <a:spcPts val="0"/>
                        </a:spcBef>
                        <a:spcAft>
                          <a:spcPts val="0"/>
                        </a:spcAft>
                        <a:buNone/>
                      </a:pPr>
                      <a:r>
                        <a:rPr lang="en" sz="1000"/>
                        <a:t>Temperature Probe</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t>DS18B20</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1850">
                <a:tc>
                  <a:txBody>
                    <a:bodyPr>
                      <a:noAutofit/>
                    </a:bodyPr>
                    <a:lstStyle/>
                    <a:p>
                      <a:pPr indent="0" lvl="0" marL="0" rtl="0" algn="l">
                        <a:spcBef>
                          <a:spcPts val="0"/>
                        </a:spcBef>
                        <a:spcAft>
                          <a:spcPts val="0"/>
                        </a:spcAft>
                        <a:buNone/>
                      </a:pPr>
                      <a:r>
                        <a:rPr lang="en" sz="1000"/>
                        <a:t>Global Positioning</a:t>
                      </a:r>
                      <a:endParaRPr sz="1000"/>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l">
                        <a:spcBef>
                          <a:spcPts val="0"/>
                        </a:spcBef>
                        <a:spcAft>
                          <a:spcPts val="0"/>
                        </a:spcAft>
                        <a:buNone/>
                      </a:pPr>
                      <a:r>
                        <a:rPr lang="en" sz="1000"/>
                        <a:t>NEO-6 u-blox 6 GPS Modules</a:t>
                      </a:r>
                      <a:endParaRPr sz="1000"/>
                    </a:p>
                  </a:txBody>
                  <a:tcPr marT="91425" marB="91425" marR="91425" marL="91425">
                    <a:lnT cap="flat" cmpd="sng" w="9525">
                      <a:solidFill>
                        <a:srgbClr val="9E9E9E"/>
                      </a:solidFill>
                      <a:prstDash val="solid"/>
                      <a:round/>
                      <a:headEnd len="sm" w="sm" type="none"/>
                      <a:tailEnd len="sm" w="sm" type="none"/>
                    </a:lnT>
                  </a:tcPr>
                </a:tc>
              </a:tr>
              <a:tr h="474800">
                <a:tc>
                  <a:txBody>
                    <a:bodyPr>
                      <a:noAutofit/>
                    </a:bodyPr>
                    <a:lstStyle/>
                    <a:p>
                      <a:pPr indent="0" lvl="0" marL="0" rtl="0" algn="l">
                        <a:spcBef>
                          <a:spcPts val="0"/>
                        </a:spcBef>
                        <a:spcAft>
                          <a:spcPts val="0"/>
                        </a:spcAft>
                        <a:buNone/>
                      </a:pPr>
                      <a:r>
                        <a:rPr lang="en" sz="1000"/>
                        <a:t>Gyroscope, Accelerometer,</a:t>
                      </a:r>
                      <a:endParaRPr sz="1000"/>
                    </a:p>
                    <a:p>
                      <a:pPr indent="0" lvl="0" marL="0" rtl="0" algn="l">
                        <a:spcBef>
                          <a:spcPts val="0"/>
                        </a:spcBef>
                        <a:spcAft>
                          <a:spcPts val="0"/>
                        </a:spcAft>
                        <a:buNone/>
                      </a:pPr>
                      <a:r>
                        <a:rPr lang="en" sz="1000"/>
                        <a:t>and Geomagnetic Sensor</a:t>
                      </a:r>
                      <a:endParaRPr sz="1000"/>
                    </a:p>
                  </a:txBody>
                  <a:tcPr marT="91425" marB="91425" marR="91425" marL="91425"/>
                </a:tc>
                <a:tc>
                  <a:txBody>
                    <a:bodyPr>
                      <a:noAutofit/>
                    </a:bodyPr>
                    <a:lstStyle/>
                    <a:p>
                      <a:pPr indent="0" lvl="0" marL="0" rtl="0" algn="l">
                        <a:spcBef>
                          <a:spcPts val="0"/>
                        </a:spcBef>
                        <a:spcAft>
                          <a:spcPts val="0"/>
                        </a:spcAft>
                        <a:buNone/>
                      </a:pPr>
                      <a:r>
                        <a:rPr lang="en" sz="1000"/>
                        <a:t>Bosch BNO055</a:t>
                      </a:r>
                      <a:endParaRPr sz="1000"/>
                    </a:p>
                  </a:txBody>
                  <a:tcPr marT="91425" marB="91425" marR="91425" marL="91425"/>
                </a:tc>
              </a:tr>
              <a:tr h="341850">
                <a:tc>
                  <a:txBody>
                    <a:bodyPr>
                      <a:noAutofit/>
                    </a:bodyPr>
                    <a:lstStyle/>
                    <a:p>
                      <a:pPr indent="0" lvl="0" marL="0" rtl="0" algn="l">
                        <a:spcBef>
                          <a:spcPts val="0"/>
                        </a:spcBef>
                        <a:spcAft>
                          <a:spcPts val="0"/>
                        </a:spcAft>
                        <a:buNone/>
                      </a:pPr>
                      <a:r>
                        <a:rPr lang="en" sz="1000"/>
                        <a:t>Amplifier</a:t>
                      </a:r>
                      <a:endParaRPr sz="1000"/>
                    </a:p>
                  </a:txBody>
                  <a:tcPr marT="91425" marB="91425" marR="91425" marL="91425"/>
                </a:tc>
                <a:tc>
                  <a:txBody>
                    <a:bodyPr>
                      <a:noAutofit/>
                    </a:bodyPr>
                    <a:lstStyle/>
                    <a:p>
                      <a:pPr indent="0" lvl="0" marL="0" rtl="0" algn="l">
                        <a:spcBef>
                          <a:spcPts val="0"/>
                        </a:spcBef>
                        <a:spcAft>
                          <a:spcPts val="0"/>
                        </a:spcAft>
                        <a:buNone/>
                      </a:pPr>
                      <a:r>
                        <a:rPr lang="en" sz="1000"/>
                        <a:t>TL072</a:t>
                      </a:r>
                      <a:endParaRPr sz="1000"/>
                    </a:p>
                  </a:txBody>
                  <a:tcPr marT="91425" marB="91425" marR="91425" marL="91425"/>
                </a:tc>
              </a:tr>
              <a:tr h="341850">
                <a:tc>
                  <a:txBody>
                    <a:bodyPr>
                      <a:noAutofit/>
                    </a:bodyPr>
                    <a:lstStyle/>
                    <a:p>
                      <a:pPr indent="0" lvl="0" marL="0" rtl="0" algn="l">
                        <a:spcBef>
                          <a:spcPts val="0"/>
                        </a:spcBef>
                        <a:spcAft>
                          <a:spcPts val="0"/>
                        </a:spcAft>
                        <a:buNone/>
                      </a:pPr>
                      <a:r>
                        <a:rPr lang="en" sz="1000"/>
                        <a:t>Microcontroller</a:t>
                      </a:r>
                      <a:endParaRPr sz="1000"/>
                    </a:p>
                  </a:txBody>
                  <a:tcPr marT="91425" marB="91425" marR="91425" marL="91425"/>
                </a:tc>
                <a:tc>
                  <a:txBody>
                    <a:bodyPr>
                      <a:noAutofit/>
                    </a:bodyPr>
                    <a:lstStyle/>
                    <a:p>
                      <a:pPr indent="0" lvl="0" marL="0" rtl="0" algn="l">
                        <a:spcBef>
                          <a:spcPts val="0"/>
                        </a:spcBef>
                        <a:spcAft>
                          <a:spcPts val="0"/>
                        </a:spcAft>
                        <a:buNone/>
                      </a:pPr>
                      <a:r>
                        <a:rPr lang="en" sz="1000"/>
                        <a:t>AT91SAM3X8E</a:t>
                      </a:r>
                      <a:endParaRPr sz="1000"/>
                    </a:p>
                  </a:txBody>
                  <a:tcPr marT="91425" marB="91425" marR="91425" marL="91425"/>
                </a:tc>
              </a:tr>
              <a:tr h="341850">
                <a:tc>
                  <a:txBody>
                    <a:bodyPr>
                      <a:noAutofit/>
                    </a:bodyPr>
                    <a:lstStyle/>
                    <a:p>
                      <a:pPr indent="0" lvl="0" marL="0" rtl="0" algn="l">
                        <a:spcBef>
                          <a:spcPts val="0"/>
                        </a:spcBef>
                        <a:spcAft>
                          <a:spcPts val="0"/>
                        </a:spcAft>
                        <a:buNone/>
                      </a:pPr>
                      <a:r>
                        <a:rPr lang="en" sz="1000"/>
                        <a:t>ADC</a:t>
                      </a:r>
                      <a:endParaRPr sz="1000"/>
                    </a:p>
                  </a:txBody>
                  <a:tcPr marT="91425" marB="91425" marR="91425" marL="91425"/>
                </a:tc>
                <a:tc>
                  <a:txBody>
                    <a:bodyPr>
                      <a:noAutofit/>
                    </a:bodyPr>
                    <a:lstStyle/>
                    <a:p>
                      <a:pPr indent="0" lvl="0" marL="0" rtl="0" algn="l">
                        <a:spcBef>
                          <a:spcPts val="0"/>
                        </a:spcBef>
                        <a:spcAft>
                          <a:spcPts val="0"/>
                        </a:spcAft>
                        <a:buNone/>
                      </a:pPr>
                      <a:r>
                        <a:rPr lang="en" sz="1000"/>
                        <a:t>ADS8586SIPM</a:t>
                      </a:r>
                      <a:endParaRPr sz="1000"/>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Microphone - CUI CMC-6035-130T</a:t>
            </a:r>
            <a:endParaRPr/>
          </a:p>
        </p:txBody>
      </p:sp>
      <p:sp>
        <p:nvSpPr>
          <p:cNvPr id="202" name="Google Shape;202;p33"/>
          <p:cNvSpPr txBox="1"/>
          <p:nvPr>
            <p:ph idx="1" type="body"/>
          </p:nvPr>
        </p:nvSpPr>
        <p:spPr>
          <a:xfrm>
            <a:off x="311700" y="1266325"/>
            <a:ext cx="67749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Microphone is used to determine the position of the sound source and used to send samples to the neural network</a:t>
            </a:r>
            <a:endParaRPr/>
          </a:p>
          <a:p>
            <a:pPr indent="-342900" lvl="0" marL="457200" rtl="0" algn="l">
              <a:spcBef>
                <a:spcPts val="1600"/>
              </a:spcBef>
              <a:spcAft>
                <a:spcPts val="0"/>
              </a:spcAft>
              <a:buSzPts val="1800"/>
              <a:buChar char="●"/>
            </a:pPr>
            <a:r>
              <a:rPr lang="en"/>
              <a:t>Has an omnidirectional polar pattern</a:t>
            </a:r>
            <a:endParaRPr/>
          </a:p>
          <a:p>
            <a:pPr indent="-342900" lvl="0" marL="457200" rtl="0" algn="l">
              <a:spcBef>
                <a:spcPts val="0"/>
              </a:spcBef>
              <a:spcAft>
                <a:spcPts val="0"/>
              </a:spcAft>
              <a:buSzPts val="1800"/>
              <a:buChar char="●"/>
            </a:pPr>
            <a:r>
              <a:rPr lang="en"/>
              <a:t>Has a high signal to noise ratio of 70 dB</a:t>
            </a:r>
            <a:endParaRPr/>
          </a:p>
          <a:p>
            <a:pPr indent="-342900" lvl="0" marL="457200" rtl="0" algn="l">
              <a:spcBef>
                <a:spcPts val="0"/>
              </a:spcBef>
              <a:spcAft>
                <a:spcPts val="0"/>
              </a:spcAft>
              <a:buSzPts val="1800"/>
              <a:buChar char="●"/>
            </a:pPr>
            <a:r>
              <a:rPr lang="en"/>
              <a:t>Has a sensitivity of -42 dB</a:t>
            </a:r>
            <a:endParaRPr/>
          </a:p>
          <a:p>
            <a:pPr indent="-342900" lvl="0" marL="457200" rtl="0" algn="l">
              <a:spcBef>
                <a:spcPts val="0"/>
              </a:spcBef>
              <a:spcAft>
                <a:spcPts val="0"/>
              </a:spcAft>
              <a:buSzPts val="1800"/>
              <a:buChar char="●"/>
            </a:pPr>
            <a:r>
              <a:rPr lang="en"/>
              <a:t>Has a maximum input of 130 dB SPL</a:t>
            </a:r>
            <a:endParaRPr/>
          </a:p>
          <a:p>
            <a:pPr indent="-342900" lvl="0" marL="457200" rtl="0" algn="l">
              <a:spcBef>
                <a:spcPts val="0"/>
              </a:spcBef>
              <a:spcAft>
                <a:spcPts val="0"/>
              </a:spcAft>
              <a:buSzPts val="1800"/>
              <a:buChar char="●"/>
            </a:pPr>
            <a:r>
              <a:rPr lang="en"/>
              <a:t>Has a frequency range of 100 Hz to 20 kHz</a:t>
            </a:r>
            <a:endParaRPr/>
          </a:p>
          <a:p>
            <a:pPr indent="-342900" lvl="0" marL="457200" rtl="0" algn="l">
              <a:spcBef>
                <a:spcPts val="0"/>
              </a:spcBef>
              <a:spcAft>
                <a:spcPts val="0"/>
              </a:spcAft>
              <a:buSzPts val="1800"/>
              <a:buChar char="●"/>
            </a:pPr>
            <a:r>
              <a:rPr lang="en"/>
              <a:t>Has a flat frequency response</a:t>
            </a:r>
            <a:endParaRPr/>
          </a:p>
        </p:txBody>
      </p:sp>
      <p:pic>
        <p:nvPicPr>
          <p:cNvPr id="203" name="Google Shape;203;p33"/>
          <p:cNvPicPr preferRelativeResize="0"/>
          <p:nvPr/>
        </p:nvPicPr>
        <p:blipFill>
          <a:blip r:embed="rId3">
            <a:alphaModFix/>
          </a:blip>
          <a:stretch>
            <a:fillRect/>
          </a:stretch>
        </p:blipFill>
        <p:spPr>
          <a:xfrm>
            <a:off x="7086625" y="1266325"/>
            <a:ext cx="1745675" cy="1745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Temperature Sensor - Maxim Integrated DS18B20</a:t>
            </a:r>
            <a:endParaRPr/>
          </a:p>
        </p:txBody>
      </p:sp>
      <p:sp>
        <p:nvSpPr>
          <p:cNvPr id="209" name="Google Shape;209;p34"/>
          <p:cNvSpPr txBox="1"/>
          <p:nvPr>
            <p:ph idx="1" type="body"/>
          </p:nvPr>
        </p:nvSpPr>
        <p:spPr>
          <a:xfrm>
            <a:off x="311700" y="1266325"/>
            <a:ext cx="55158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Used to measure temperature of the environment for the speed of sound calculation for the microphone array</a:t>
            </a:r>
            <a:endParaRPr/>
          </a:p>
          <a:p>
            <a:pPr indent="-342900" lvl="0" marL="457200" rtl="0" algn="l">
              <a:spcBef>
                <a:spcPts val="1600"/>
              </a:spcBef>
              <a:spcAft>
                <a:spcPts val="0"/>
              </a:spcAft>
              <a:buSzPts val="1800"/>
              <a:buChar char="●"/>
            </a:pPr>
            <a:r>
              <a:rPr lang="en"/>
              <a:t>Has a waterproof casing</a:t>
            </a:r>
            <a:endParaRPr/>
          </a:p>
          <a:p>
            <a:pPr indent="-342900" lvl="0" marL="457200" rtl="0" algn="l">
              <a:spcBef>
                <a:spcPts val="0"/>
              </a:spcBef>
              <a:spcAft>
                <a:spcPts val="0"/>
              </a:spcAft>
              <a:buSzPts val="1800"/>
              <a:buChar char="●"/>
            </a:pPr>
            <a:r>
              <a:rPr lang="en"/>
              <a:t>Has a temperature accuracy of ±0.5℃</a:t>
            </a:r>
            <a:endParaRPr/>
          </a:p>
          <a:p>
            <a:pPr indent="-342900" lvl="0" marL="457200" rtl="0" algn="l">
              <a:spcBef>
                <a:spcPts val="0"/>
              </a:spcBef>
              <a:spcAft>
                <a:spcPts val="0"/>
              </a:spcAft>
              <a:buSzPts val="1800"/>
              <a:buChar char="●"/>
            </a:pPr>
            <a:r>
              <a:rPr lang="en"/>
              <a:t>Has a temperature range of -55℃ to 125℃</a:t>
            </a:r>
            <a:endParaRPr/>
          </a:p>
          <a:p>
            <a:pPr indent="-342900" lvl="0" marL="457200" rtl="0" algn="l">
              <a:spcBef>
                <a:spcPts val="0"/>
              </a:spcBef>
              <a:spcAft>
                <a:spcPts val="0"/>
              </a:spcAft>
              <a:buSzPts val="1800"/>
              <a:buChar char="●"/>
            </a:pPr>
            <a:r>
              <a:rPr lang="en"/>
              <a:t>Has a voltage range of 3V to 5.5V</a:t>
            </a:r>
            <a:endParaRPr/>
          </a:p>
          <a:p>
            <a:pPr indent="-342900" lvl="0" marL="457200" rtl="0" algn="l">
              <a:spcBef>
                <a:spcPts val="0"/>
              </a:spcBef>
              <a:spcAft>
                <a:spcPts val="0"/>
              </a:spcAft>
              <a:buSzPts val="1800"/>
              <a:buChar char="●"/>
            </a:pPr>
            <a:r>
              <a:rPr lang="en"/>
              <a:t>Has a serial digital output</a:t>
            </a:r>
            <a:endParaRPr/>
          </a:p>
        </p:txBody>
      </p:sp>
      <p:pic>
        <p:nvPicPr>
          <p:cNvPr id="210" name="Google Shape;210;p34"/>
          <p:cNvPicPr preferRelativeResize="0"/>
          <p:nvPr/>
        </p:nvPicPr>
        <p:blipFill>
          <a:blip r:embed="rId3">
            <a:alphaModFix/>
          </a:blip>
          <a:stretch>
            <a:fillRect/>
          </a:stretch>
        </p:blipFill>
        <p:spPr>
          <a:xfrm>
            <a:off x="5827500" y="1266325"/>
            <a:ext cx="3004800" cy="3004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Compass Module - Bosch BNO055</a:t>
            </a:r>
            <a:endParaRPr/>
          </a:p>
        </p:txBody>
      </p:sp>
      <p:pic>
        <p:nvPicPr>
          <p:cNvPr id="216" name="Google Shape;216;p35"/>
          <p:cNvPicPr preferRelativeResize="0"/>
          <p:nvPr/>
        </p:nvPicPr>
        <p:blipFill>
          <a:blip r:embed="rId3">
            <a:alphaModFix/>
          </a:blip>
          <a:stretch>
            <a:fillRect/>
          </a:stretch>
        </p:blipFill>
        <p:spPr>
          <a:xfrm>
            <a:off x="6558225" y="1152413"/>
            <a:ext cx="2274075" cy="2274075"/>
          </a:xfrm>
          <a:prstGeom prst="rect">
            <a:avLst/>
          </a:prstGeom>
          <a:noFill/>
          <a:ln>
            <a:noFill/>
          </a:ln>
        </p:spPr>
      </p:pic>
      <p:sp>
        <p:nvSpPr>
          <p:cNvPr id="217" name="Google Shape;217;p35"/>
          <p:cNvSpPr txBox="1"/>
          <p:nvPr>
            <p:ph idx="1" type="body"/>
          </p:nvPr>
        </p:nvSpPr>
        <p:spPr>
          <a:xfrm>
            <a:off x="311700" y="1266325"/>
            <a:ext cx="64383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Used to provide the orientation of the microphone array</a:t>
            </a:r>
            <a:endParaRPr/>
          </a:p>
          <a:p>
            <a:pPr indent="-342900" lvl="0" marL="457200" rtl="0" algn="l">
              <a:spcBef>
                <a:spcPts val="1600"/>
              </a:spcBef>
              <a:spcAft>
                <a:spcPts val="0"/>
              </a:spcAft>
              <a:buSzPts val="1800"/>
              <a:buChar char="●"/>
            </a:pPr>
            <a:r>
              <a:rPr lang="en"/>
              <a:t>Integrated </a:t>
            </a:r>
            <a:r>
              <a:rPr lang="en"/>
              <a:t>accelerometer, </a:t>
            </a:r>
            <a:r>
              <a:rPr lang="en"/>
              <a:t>gyroscope, and magnetometer provides absolute orientation</a:t>
            </a:r>
            <a:endParaRPr/>
          </a:p>
          <a:p>
            <a:pPr indent="-342900" lvl="0" marL="457200" rtl="0" algn="l">
              <a:spcBef>
                <a:spcPts val="0"/>
              </a:spcBef>
              <a:spcAft>
                <a:spcPts val="0"/>
              </a:spcAft>
              <a:buSzPts val="1800"/>
              <a:buChar char="●"/>
            </a:pPr>
            <a:r>
              <a:rPr lang="en"/>
              <a:t>Has a max update frequency of 400 Hz</a:t>
            </a:r>
            <a:endParaRPr/>
          </a:p>
          <a:p>
            <a:pPr indent="-342900" lvl="0" marL="457200" rtl="0" algn="l">
              <a:spcBef>
                <a:spcPts val="0"/>
              </a:spcBef>
              <a:spcAft>
                <a:spcPts val="0"/>
              </a:spcAft>
              <a:buSzPts val="1800"/>
              <a:buChar char="●"/>
            </a:pPr>
            <a:r>
              <a:rPr lang="en"/>
              <a:t>Has an operating temperature of -40℃ to 85℃</a:t>
            </a:r>
            <a:endParaRPr/>
          </a:p>
          <a:p>
            <a:pPr indent="-342900" lvl="0" marL="457200" rtl="0" algn="l">
              <a:spcBef>
                <a:spcPts val="0"/>
              </a:spcBef>
              <a:spcAft>
                <a:spcPts val="0"/>
              </a:spcAft>
              <a:buSzPts val="1800"/>
              <a:buChar char="●"/>
            </a:pPr>
            <a:r>
              <a:rPr lang="en"/>
              <a:t>Has a voltage range of 1.7V to 3.6V</a:t>
            </a:r>
            <a:endParaRPr/>
          </a:p>
          <a:p>
            <a:pPr indent="-342900" lvl="0" marL="457200" rtl="0" algn="l">
              <a:spcBef>
                <a:spcPts val="0"/>
              </a:spcBef>
              <a:spcAft>
                <a:spcPts val="0"/>
              </a:spcAft>
              <a:buSzPts val="1800"/>
              <a:buChar char="●"/>
            </a:pPr>
            <a:r>
              <a:rPr lang="en"/>
              <a:t>Has a flexible serial digital output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GPS Module - u-blox NEO 6M</a:t>
            </a:r>
            <a:endParaRPr/>
          </a:p>
        </p:txBody>
      </p:sp>
      <p:sp>
        <p:nvSpPr>
          <p:cNvPr id="223" name="Google Shape;223;p36"/>
          <p:cNvSpPr txBox="1"/>
          <p:nvPr>
            <p:ph idx="1" type="body"/>
          </p:nvPr>
        </p:nvSpPr>
        <p:spPr>
          <a:xfrm>
            <a:off x="311700" y="1266325"/>
            <a:ext cx="58854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Used to provide the position of the microphone array</a:t>
            </a:r>
            <a:endParaRPr/>
          </a:p>
          <a:p>
            <a:pPr indent="-342900" lvl="0" marL="457200" rtl="0" algn="l">
              <a:spcBef>
                <a:spcPts val="1600"/>
              </a:spcBef>
              <a:spcAft>
                <a:spcPts val="0"/>
              </a:spcAft>
              <a:buSzPts val="1800"/>
              <a:buChar char="●"/>
            </a:pPr>
            <a:r>
              <a:rPr lang="en"/>
              <a:t>Has a cold start time of 27 seconds, allowing the microphone array to be deployed quickly</a:t>
            </a:r>
            <a:endParaRPr/>
          </a:p>
          <a:p>
            <a:pPr indent="-342900" lvl="0" marL="457200" rtl="0" algn="l">
              <a:spcBef>
                <a:spcPts val="0"/>
              </a:spcBef>
              <a:spcAft>
                <a:spcPts val="0"/>
              </a:spcAft>
              <a:buSzPts val="1800"/>
              <a:buChar char="●"/>
            </a:pPr>
            <a:r>
              <a:rPr lang="en"/>
              <a:t>Has a horizontal accuracy of 2.5 meters</a:t>
            </a:r>
            <a:endParaRPr/>
          </a:p>
          <a:p>
            <a:pPr indent="-342900" lvl="0" marL="457200" rtl="0" algn="l">
              <a:spcBef>
                <a:spcPts val="0"/>
              </a:spcBef>
              <a:spcAft>
                <a:spcPts val="0"/>
              </a:spcAft>
              <a:buSzPts val="1800"/>
              <a:buChar char="●"/>
            </a:pPr>
            <a:r>
              <a:rPr lang="en"/>
              <a:t>Has a maximum supply voltage of 3.6V</a:t>
            </a:r>
            <a:endParaRPr/>
          </a:p>
          <a:p>
            <a:pPr indent="-342900" lvl="0" marL="457200" rtl="0" algn="l">
              <a:spcBef>
                <a:spcPts val="0"/>
              </a:spcBef>
              <a:spcAft>
                <a:spcPts val="0"/>
              </a:spcAft>
              <a:buSzPts val="1800"/>
              <a:buChar char="●"/>
            </a:pPr>
            <a:r>
              <a:rPr lang="en"/>
              <a:t>Has a UART / I2C digital output</a:t>
            </a:r>
            <a:endParaRPr/>
          </a:p>
        </p:txBody>
      </p:sp>
      <p:pic>
        <p:nvPicPr>
          <p:cNvPr id="224" name="Google Shape;224;p36"/>
          <p:cNvPicPr preferRelativeResize="0"/>
          <p:nvPr/>
        </p:nvPicPr>
        <p:blipFill>
          <a:blip r:embed="rId3">
            <a:alphaModFix/>
          </a:blip>
          <a:stretch>
            <a:fillRect/>
          </a:stretch>
        </p:blipFill>
        <p:spPr>
          <a:xfrm>
            <a:off x="6197200" y="1152425"/>
            <a:ext cx="2635100" cy="2635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ADC - ADS8586S</a:t>
            </a:r>
            <a:endParaRPr/>
          </a:p>
        </p:txBody>
      </p:sp>
      <p:sp>
        <p:nvSpPr>
          <p:cNvPr id="230" name="Google Shape;230;p3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 an analog to digital converter capable of intaking and </a:t>
            </a:r>
            <a:r>
              <a:rPr lang="en"/>
              <a:t>converting</a:t>
            </a:r>
            <a:r>
              <a:rPr lang="en"/>
              <a:t> multiple analog </a:t>
            </a:r>
            <a:r>
              <a:rPr lang="en"/>
              <a:t>signals</a:t>
            </a:r>
            <a:r>
              <a:rPr lang="en"/>
              <a:t> at once.</a:t>
            </a:r>
            <a:endParaRPr/>
          </a:p>
          <a:p>
            <a:pPr indent="-342900" lvl="0" marL="457200" rtl="0" algn="l">
              <a:spcBef>
                <a:spcPts val="1600"/>
              </a:spcBef>
              <a:spcAft>
                <a:spcPts val="0"/>
              </a:spcAft>
              <a:buSzPts val="1800"/>
              <a:buChar char="●"/>
            </a:pPr>
            <a:r>
              <a:rPr lang="en"/>
              <a:t>16-bit resolution</a:t>
            </a:r>
            <a:endParaRPr/>
          </a:p>
          <a:p>
            <a:pPr indent="-342900" lvl="0" marL="457200" rtl="0" algn="l">
              <a:spcBef>
                <a:spcPts val="0"/>
              </a:spcBef>
              <a:spcAft>
                <a:spcPts val="0"/>
              </a:spcAft>
              <a:buSzPts val="1800"/>
              <a:buChar char="●"/>
            </a:pPr>
            <a:r>
              <a:rPr lang="en"/>
              <a:t>6-channel</a:t>
            </a:r>
            <a:endParaRPr/>
          </a:p>
          <a:p>
            <a:pPr indent="-342900" lvl="0" marL="457200" rtl="0" algn="l">
              <a:spcBef>
                <a:spcPts val="0"/>
              </a:spcBef>
              <a:spcAft>
                <a:spcPts val="0"/>
              </a:spcAft>
              <a:buSzPts val="1800"/>
              <a:buChar char="●"/>
            </a:pPr>
            <a:r>
              <a:rPr lang="en"/>
              <a:t>High-speed</a:t>
            </a:r>
            <a:endParaRPr/>
          </a:p>
          <a:p>
            <a:pPr indent="-342900" lvl="0" marL="457200" rtl="0" algn="l">
              <a:spcBef>
                <a:spcPts val="0"/>
              </a:spcBef>
              <a:spcAft>
                <a:spcPts val="0"/>
              </a:spcAft>
              <a:buSzPts val="1800"/>
              <a:buChar char="●"/>
            </a:pPr>
            <a:r>
              <a:rPr lang="en"/>
              <a:t>Simultaneous-sampling </a:t>
            </a:r>
            <a:endParaRPr/>
          </a:p>
          <a:p>
            <a:pPr indent="-342900" lvl="0" marL="457200" rtl="0" algn="l">
              <a:spcBef>
                <a:spcPts val="0"/>
              </a:spcBef>
              <a:spcAft>
                <a:spcPts val="0"/>
              </a:spcAft>
              <a:buSzPts val="1800"/>
              <a:buChar char="●"/>
            </a:pPr>
            <a:r>
              <a:rPr lang="en"/>
              <a:t>Parallel output</a:t>
            </a:r>
            <a:endParaRPr/>
          </a:p>
          <a:p>
            <a:pPr indent="-342900" lvl="0" marL="457200" rtl="0" algn="l">
              <a:spcBef>
                <a:spcPts val="0"/>
              </a:spcBef>
              <a:spcAft>
                <a:spcPts val="0"/>
              </a:spcAft>
              <a:buSzPts val="1800"/>
              <a:buChar char="●"/>
            </a:pPr>
            <a:r>
              <a:rPr lang="en"/>
              <a:t>Single-end input</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31" name="Google Shape;231;p37"/>
          <p:cNvPicPr preferRelativeResize="0"/>
          <p:nvPr/>
        </p:nvPicPr>
        <p:blipFill>
          <a:blip r:embed="rId3">
            <a:alphaModFix/>
          </a:blip>
          <a:stretch>
            <a:fillRect/>
          </a:stretch>
        </p:blipFill>
        <p:spPr>
          <a:xfrm>
            <a:off x="4826575" y="1679850"/>
            <a:ext cx="4005726" cy="24075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MCU - Atmel ATSAM3X8E</a:t>
            </a:r>
            <a:endParaRPr/>
          </a:p>
          <a:p>
            <a:pPr indent="0" lvl="0" marL="0" rtl="0" algn="l">
              <a:spcBef>
                <a:spcPts val="0"/>
              </a:spcBef>
              <a:spcAft>
                <a:spcPts val="0"/>
              </a:spcAft>
              <a:buNone/>
            </a:pPr>
            <a:r>
              <a:t/>
            </a:r>
            <a:endParaRPr/>
          </a:p>
        </p:txBody>
      </p:sp>
      <p:sp>
        <p:nvSpPr>
          <p:cNvPr id="237" name="Google Shape;237;p3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Low requirements: audio sampling in the 10s of KHz, USB and UART I/O</a:t>
            </a:r>
            <a:endParaRPr/>
          </a:p>
          <a:p>
            <a:pPr indent="-342900" lvl="0" marL="457200" rtl="0" algn="l">
              <a:spcBef>
                <a:spcPts val="0"/>
              </a:spcBef>
              <a:spcAft>
                <a:spcPts val="0"/>
              </a:spcAft>
              <a:buSzPts val="1800"/>
              <a:buChar char="●"/>
            </a:pPr>
            <a:r>
              <a:rPr lang="en"/>
              <a:t>Chosen partially due to group familiarity and abundance of design resources as the MCU of the Arduino Due</a:t>
            </a:r>
            <a:endParaRPr/>
          </a:p>
          <a:p>
            <a:pPr indent="-342900" lvl="0" marL="457200" rtl="0" algn="l">
              <a:spcBef>
                <a:spcPts val="0"/>
              </a:spcBef>
              <a:spcAft>
                <a:spcPts val="0"/>
              </a:spcAft>
              <a:buSzPts val="1800"/>
              <a:buChar char="●"/>
            </a:pPr>
            <a:r>
              <a:rPr lang="en"/>
              <a:t>$7 price tag (5,000 unit price point)</a:t>
            </a:r>
            <a:endParaRPr/>
          </a:p>
          <a:p>
            <a:pPr indent="-342900" lvl="0" marL="457200" rtl="0" algn="l">
              <a:spcBef>
                <a:spcPts val="0"/>
              </a:spcBef>
              <a:spcAft>
                <a:spcPts val="0"/>
              </a:spcAft>
              <a:buSzPts val="1800"/>
              <a:buChar char="●"/>
            </a:pPr>
            <a:r>
              <a:rPr lang="en"/>
              <a:t>84MHz core clock, 96kB SRAM</a:t>
            </a:r>
            <a:endParaRPr/>
          </a:p>
          <a:p>
            <a:pPr indent="-342900" lvl="0" marL="457200" rtl="0" algn="l">
              <a:spcBef>
                <a:spcPts val="0"/>
              </a:spcBef>
              <a:spcAft>
                <a:spcPts val="0"/>
              </a:spcAft>
              <a:buSzPts val="1800"/>
              <a:buChar char="●"/>
            </a:pPr>
            <a:r>
              <a:rPr lang="en"/>
              <a:t>DMA controller for all I/O:</a:t>
            </a:r>
            <a:endParaRPr/>
          </a:p>
          <a:p>
            <a:pPr indent="-317500" lvl="1" marL="914400" rtl="0" algn="l">
              <a:spcBef>
                <a:spcPts val="0"/>
              </a:spcBef>
              <a:spcAft>
                <a:spcPts val="0"/>
              </a:spcAft>
              <a:buSzPts val="1400"/>
              <a:buChar char="○"/>
            </a:pPr>
            <a:r>
              <a:rPr lang="en"/>
              <a:t>Parallel GPIO for ADC interfacing</a:t>
            </a:r>
            <a:endParaRPr/>
          </a:p>
          <a:p>
            <a:pPr indent="-317500" lvl="1" marL="914400" rtl="0" algn="l">
              <a:spcBef>
                <a:spcPts val="0"/>
              </a:spcBef>
              <a:spcAft>
                <a:spcPts val="0"/>
              </a:spcAft>
              <a:buSzPts val="1400"/>
              <a:buChar char="○"/>
            </a:pPr>
            <a:r>
              <a:rPr lang="en"/>
              <a:t>UART for GPS module</a:t>
            </a:r>
            <a:endParaRPr/>
          </a:p>
          <a:p>
            <a:pPr indent="-317500" lvl="1" marL="914400" rtl="0" algn="l">
              <a:spcBef>
                <a:spcPts val="0"/>
              </a:spcBef>
              <a:spcAft>
                <a:spcPts val="0"/>
              </a:spcAft>
              <a:buSzPts val="1400"/>
              <a:buChar char="○"/>
            </a:pPr>
            <a:r>
              <a:rPr lang="en"/>
              <a:t>UART for gyroscope/accelerometer</a:t>
            </a:r>
            <a:endParaRPr/>
          </a:p>
          <a:p>
            <a:pPr indent="-317500" lvl="1" marL="914400" rtl="0" algn="l">
              <a:spcBef>
                <a:spcPts val="0"/>
              </a:spcBef>
              <a:spcAft>
                <a:spcPts val="0"/>
              </a:spcAft>
              <a:buSzPts val="1400"/>
              <a:buChar char="○"/>
            </a:pPr>
            <a:r>
              <a:rPr lang="en"/>
              <a:t>1-wire UART interface to temperature probe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Power Supply - LMT4622A</a:t>
            </a:r>
            <a:endParaRPr/>
          </a:p>
        </p:txBody>
      </p:sp>
      <p:sp>
        <p:nvSpPr>
          <p:cNvPr id="243" name="Google Shape;243;p3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 wall adapter inputs 12V DC to the power supply. This regulates to two voltages, 3.3V DC and 5V DC.</a:t>
            </a:r>
            <a:endParaRPr/>
          </a:p>
          <a:p>
            <a:pPr indent="-342900" lvl="0" marL="457200" rtl="0" algn="l">
              <a:spcBef>
                <a:spcPts val="1600"/>
              </a:spcBef>
              <a:spcAft>
                <a:spcPts val="0"/>
              </a:spcAft>
              <a:buSzPts val="1800"/>
              <a:buChar char="●"/>
            </a:pPr>
            <a:r>
              <a:rPr lang="en"/>
              <a:t>Dual output voltage</a:t>
            </a:r>
            <a:endParaRPr/>
          </a:p>
          <a:p>
            <a:pPr indent="-342900" lvl="0" marL="457200" rtl="0" algn="l">
              <a:spcBef>
                <a:spcPts val="0"/>
              </a:spcBef>
              <a:spcAft>
                <a:spcPts val="0"/>
              </a:spcAft>
              <a:buSzPts val="1800"/>
              <a:buChar char="●"/>
            </a:pPr>
            <a:r>
              <a:rPr lang="en"/>
              <a:t>High power efficiency</a:t>
            </a:r>
            <a:endParaRPr/>
          </a:p>
          <a:p>
            <a:pPr indent="-317500" lvl="1" marL="1371600" rtl="0" algn="l">
              <a:spcBef>
                <a:spcPts val="0"/>
              </a:spcBef>
              <a:spcAft>
                <a:spcPts val="0"/>
              </a:spcAft>
              <a:buSzPts val="1400"/>
              <a:buChar char="○"/>
            </a:pPr>
            <a:r>
              <a:rPr lang="en"/>
              <a:t>91% 5V DC</a:t>
            </a:r>
            <a:endParaRPr/>
          </a:p>
          <a:p>
            <a:pPr indent="-317500" lvl="1" marL="1371600" rtl="0" algn="l">
              <a:spcBef>
                <a:spcPts val="0"/>
              </a:spcBef>
              <a:spcAft>
                <a:spcPts val="0"/>
              </a:spcAft>
              <a:buSzPts val="1400"/>
              <a:buChar char="○"/>
            </a:pPr>
            <a:r>
              <a:rPr lang="en"/>
              <a:t>89% 3.3V DC</a:t>
            </a:r>
            <a:endParaRPr/>
          </a:p>
          <a:p>
            <a:pPr indent="0" lvl="0" marL="0" rtl="0" algn="l">
              <a:spcBef>
                <a:spcPts val="1600"/>
              </a:spcBef>
              <a:spcAft>
                <a:spcPts val="1600"/>
              </a:spcAft>
              <a:buNone/>
            </a:pPr>
            <a:r>
              <a:t/>
            </a:r>
            <a:endParaRPr/>
          </a:p>
        </p:txBody>
      </p:sp>
      <p:pic>
        <p:nvPicPr>
          <p:cNvPr id="244" name="Google Shape;244;p39"/>
          <p:cNvPicPr preferRelativeResize="0"/>
          <p:nvPr/>
        </p:nvPicPr>
        <p:blipFill>
          <a:blip r:embed="rId3">
            <a:alphaModFix/>
          </a:blip>
          <a:stretch>
            <a:fillRect/>
          </a:stretch>
        </p:blipFill>
        <p:spPr>
          <a:xfrm>
            <a:off x="35075" y="3327220"/>
            <a:ext cx="1566625" cy="1566655"/>
          </a:xfrm>
          <a:prstGeom prst="rect">
            <a:avLst/>
          </a:prstGeom>
          <a:noFill/>
          <a:ln>
            <a:noFill/>
          </a:ln>
        </p:spPr>
      </p:pic>
      <p:pic>
        <p:nvPicPr>
          <p:cNvPr id="245" name="Google Shape;245;p39"/>
          <p:cNvPicPr preferRelativeResize="0"/>
          <p:nvPr/>
        </p:nvPicPr>
        <p:blipFill>
          <a:blip r:embed="rId4">
            <a:alphaModFix/>
          </a:blip>
          <a:stretch>
            <a:fillRect/>
          </a:stretch>
        </p:blipFill>
        <p:spPr>
          <a:xfrm>
            <a:off x="3289200" y="1936075"/>
            <a:ext cx="5854800" cy="2510750"/>
          </a:xfrm>
          <a:prstGeom prst="rect">
            <a:avLst/>
          </a:prstGeom>
          <a:noFill/>
          <a:ln>
            <a:noFill/>
          </a:ln>
        </p:spPr>
      </p:pic>
      <p:pic>
        <p:nvPicPr>
          <p:cNvPr id="246" name="Google Shape;246;p39"/>
          <p:cNvPicPr preferRelativeResize="0"/>
          <p:nvPr/>
        </p:nvPicPr>
        <p:blipFill>
          <a:blip r:embed="rId5">
            <a:alphaModFix/>
          </a:blip>
          <a:stretch>
            <a:fillRect/>
          </a:stretch>
        </p:blipFill>
        <p:spPr>
          <a:xfrm>
            <a:off x="1582025" y="3289688"/>
            <a:ext cx="1905000" cy="1019175"/>
          </a:xfrm>
          <a:prstGeom prst="rect">
            <a:avLst/>
          </a:prstGeom>
          <a:noFill/>
          <a:ln>
            <a:noFill/>
          </a:ln>
        </p:spPr>
      </p:pic>
      <p:pic>
        <p:nvPicPr>
          <p:cNvPr id="247" name="Google Shape;247;p39"/>
          <p:cNvPicPr preferRelativeResize="0"/>
          <p:nvPr/>
        </p:nvPicPr>
        <p:blipFill>
          <a:blip r:embed="rId6">
            <a:alphaModFix/>
          </a:blip>
          <a:stretch>
            <a:fillRect/>
          </a:stretch>
        </p:blipFill>
        <p:spPr>
          <a:xfrm>
            <a:off x="6268307" y="3977625"/>
            <a:ext cx="2642268" cy="1019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econdary Power Supply - LMR23610</a:t>
            </a:r>
            <a:endParaRPr/>
          </a:p>
        </p:txBody>
      </p:sp>
      <p:sp>
        <p:nvSpPr>
          <p:cNvPr id="253" name="Google Shape;253;p4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a:t>12VDC is regulated down to 10VDC. This is then used for the rails on the TL072.</a:t>
            </a:r>
            <a:endParaRPr/>
          </a:p>
          <a:p>
            <a:pPr indent="-342900" lvl="0" marL="457200" rtl="0" algn="l">
              <a:spcBef>
                <a:spcPts val="1600"/>
              </a:spcBef>
              <a:spcAft>
                <a:spcPts val="0"/>
              </a:spcAft>
              <a:buSzPts val="1800"/>
              <a:buChar char="●"/>
            </a:pPr>
            <a:r>
              <a:rPr lang="en"/>
              <a:t>High power efficiency 95.6%</a:t>
            </a:r>
            <a:endParaRPr/>
          </a:p>
          <a:p>
            <a:pPr indent="-342900" lvl="0" marL="457200" rtl="0" algn="l">
              <a:spcBef>
                <a:spcPts val="0"/>
              </a:spcBef>
              <a:spcAft>
                <a:spcPts val="0"/>
              </a:spcAft>
              <a:buSzPts val="1800"/>
              <a:buChar char="●"/>
            </a:pPr>
            <a:r>
              <a:rPr lang="en"/>
              <a:t>Cheap</a:t>
            </a:r>
            <a:endParaRPr/>
          </a:p>
        </p:txBody>
      </p:sp>
      <p:pic>
        <p:nvPicPr>
          <p:cNvPr id="254" name="Google Shape;254;p40"/>
          <p:cNvPicPr preferRelativeResize="0"/>
          <p:nvPr/>
        </p:nvPicPr>
        <p:blipFill>
          <a:blip r:embed="rId3">
            <a:alphaModFix/>
          </a:blip>
          <a:stretch>
            <a:fillRect/>
          </a:stretch>
        </p:blipFill>
        <p:spPr>
          <a:xfrm>
            <a:off x="3343575" y="2538600"/>
            <a:ext cx="5523424" cy="2154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Power Inverter - MAX1044</a:t>
            </a:r>
            <a:endParaRPr/>
          </a:p>
        </p:txBody>
      </p:sp>
      <p:sp>
        <p:nvSpPr>
          <p:cNvPr id="260" name="Google Shape;260;p4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MAX1044 will be used to invert the 10VDC to a -10VDC for the rails on the operation amplifiers. </a:t>
            </a:r>
            <a:endParaRPr/>
          </a:p>
          <a:p>
            <a:pPr indent="-342900" lvl="0" marL="457200" rtl="0" algn="l">
              <a:spcBef>
                <a:spcPts val="1600"/>
              </a:spcBef>
              <a:spcAft>
                <a:spcPts val="0"/>
              </a:spcAft>
              <a:buSzPts val="1800"/>
              <a:buChar char="●"/>
            </a:pPr>
            <a:r>
              <a:rPr lang="en"/>
              <a:t>High output efficiency at 98.8%</a:t>
            </a:r>
            <a:endParaRPr/>
          </a:p>
          <a:p>
            <a:pPr indent="-342900" lvl="0" marL="457200" rtl="0" algn="l">
              <a:spcBef>
                <a:spcPts val="0"/>
              </a:spcBef>
              <a:spcAft>
                <a:spcPts val="0"/>
              </a:spcAft>
              <a:buSzPts val="1800"/>
              <a:buChar char="●"/>
            </a:pPr>
            <a:r>
              <a:rPr lang="en"/>
              <a:t>Easy to implement</a:t>
            </a:r>
            <a:endParaRPr/>
          </a:p>
        </p:txBody>
      </p:sp>
      <p:pic>
        <p:nvPicPr>
          <p:cNvPr id="261" name="Google Shape;261;p41"/>
          <p:cNvPicPr preferRelativeResize="0"/>
          <p:nvPr/>
        </p:nvPicPr>
        <p:blipFill>
          <a:blip r:embed="rId3">
            <a:alphaModFix/>
          </a:blip>
          <a:stretch>
            <a:fillRect/>
          </a:stretch>
        </p:blipFill>
        <p:spPr>
          <a:xfrm>
            <a:off x="2926025" y="2604025"/>
            <a:ext cx="5505450" cy="205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Overview</a:t>
            </a:r>
            <a:endParaRPr/>
          </a:p>
        </p:txBody>
      </p:sp>
      <p:sp>
        <p:nvSpPr>
          <p:cNvPr id="79" name="Google Shape;79;p15"/>
          <p:cNvSpPr txBox="1"/>
          <p:nvPr>
            <p:ph idx="1" type="body"/>
          </p:nvPr>
        </p:nvSpPr>
        <p:spPr>
          <a:xfrm>
            <a:off x="311700" y="1266325"/>
            <a:ext cx="8520600" cy="3437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project involves creating a gunshot detector usi</a:t>
            </a:r>
            <a:r>
              <a:rPr lang="en"/>
              <a:t>ng microphones</a:t>
            </a:r>
            <a:r>
              <a:rPr lang="en"/>
              <a:t> and a companion program to analyze the audio from the device.</a:t>
            </a:r>
            <a:endParaRPr/>
          </a:p>
          <a:p>
            <a:pPr indent="-342900" lvl="0" marL="457200" rtl="0" algn="l">
              <a:spcBef>
                <a:spcPts val="1000"/>
              </a:spcBef>
              <a:spcAft>
                <a:spcPts val="0"/>
              </a:spcAft>
              <a:buSzPts val="1800"/>
              <a:buChar char="●"/>
            </a:pPr>
            <a:r>
              <a:rPr lang="en"/>
              <a:t>Audio is scanned for events exceeding 130 dB in magnitude.</a:t>
            </a:r>
            <a:endParaRPr/>
          </a:p>
          <a:p>
            <a:pPr indent="-342900" lvl="0" marL="457200" rtl="0" algn="l">
              <a:spcBef>
                <a:spcPts val="1000"/>
              </a:spcBef>
              <a:spcAft>
                <a:spcPts val="0"/>
              </a:spcAft>
              <a:buSzPts val="1800"/>
              <a:buChar char="●"/>
            </a:pPr>
            <a:r>
              <a:rPr lang="en"/>
              <a:t>If an audio event exceeding that threshold is detected, a neural network classifies whether or not the audio is a gunshot.</a:t>
            </a:r>
            <a:endParaRPr/>
          </a:p>
          <a:p>
            <a:pPr indent="-342900" lvl="0" marL="457200" rtl="0" algn="l">
              <a:spcBef>
                <a:spcPts val="1000"/>
              </a:spcBef>
              <a:spcAft>
                <a:spcPts val="0"/>
              </a:spcAft>
              <a:buSzPts val="1800"/>
              <a:buChar char="●"/>
            </a:pPr>
            <a:r>
              <a:rPr lang="en"/>
              <a:t>If classified as a gunshot, multilateration is used to locate where the gun was fired with respect to the device.</a:t>
            </a:r>
            <a:endParaRPr/>
          </a:p>
          <a:p>
            <a:pPr indent="-342900" lvl="0" marL="457200" rtl="0" algn="l">
              <a:spcBef>
                <a:spcPts val="1000"/>
              </a:spcBef>
              <a:spcAft>
                <a:spcPts val="1000"/>
              </a:spcAft>
              <a:buSzPts val="1800"/>
              <a:buChar char="●"/>
            </a:pPr>
            <a:r>
              <a:rPr lang="en"/>
              <a:t>The program sends data in an alert.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pic>
        <p:nvPicPr>
          <p:cNvPr id="266" name="Google Shape;266;p42"/>
          <p:cNvPicPr preferRelativeResize="0"/>
          <p:nvPr/>
        </p:nvPicPr>
        <p:blipFill>
          <a:blip r:embed="rId3">
            <a:alphaModFix/>
          </a:blip>
          <a:stretch>
            <a:fillRect/>
          </a:stretch>
        </p:blipFill>
        <p:spPr>
          <a:xfrm>
            <a:off x="1210638" y="152400"/>
            <a:ext cx="6722715" cy="48387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pic>
        <p:nvPicPr>
          <p:cNvPr id="271" name="Google Shape;271;p43"/>
          <p:cNvPicPr preferRelativeResize="0"/>
          <p:nvPr/>
        </p:nvPicPr>
        <p:blipFill>
          <a:blip r:embed="rId3">
            <a:alphaModFix/>
          </a:blip>
          <a:stretch>
            <a:fillRect/>
          </a:stretch>
        </p:blipFill>
        <p:spPr>
          <a:xfrm>
            <a:off x="1027750" y="152400"/>
            <a:ext cx="7088509" cy="48387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id="276" name="Google Shape;276;p44"/>
          <p:cNvPicPr preferRelativeResize="0"/>
          <p:nvPr/>
        </p:nvPicPr>
        <p:blipFill>
          <a:blip r:embed="rId3">
            <a:alphaModFix/>
          </a:blip>
          <a:stretch>
            <a:fillRect/>
          </a:stretch>
        </p:blipFill>
        <p:spPr>
          <a:xfrm>
            <a:off x="1571350" y="847025"/>
            <a:ext cx="6095902" cy="4086025"/>
          </a:xfrm>
          <a:prstGeom prst="rect">
            <a:avLst/>
          </a:prstGeom>
          <a:noFill/>
          <a:ln>
            <a:noFill/>
          </a:ln>
        </p:spPr>
      </p:pic>
      <p:pic>
        <p:nvPicPr>
          <p:cNvPr id="277" name="Google Shape;277;p44"/>
          <p:cNvPicPr preferRelativeResize="0"/>
          <p:nvPr/>
        </p:nvPicPr>
        <p:blipFill>
          <a:blip r:embed="rId4">
            <a:alphaModFix/>
          </a:blip>
          <a:stretch>
            <a:fillRect/>
          </a:stretch>
        </p:blipFill>
        <p:spPr>
          <a:xfrm>
            <a:off x="1067300" y="95763"/>
            <a:ext cx="7103999" cy="49519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5"/>
          <p:cNvSpPr txBox="1"/>
          <p:nvPr>
            <p:ph type="title"/>
          </p:nvPr>
        </p:nvSpPr>
        <p:spPr>
          <a:xfrm>
            <a:off x="2928000" y="2001750"/>
            <a:ext cx="3106800" cy="91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SOFTWARE</a:t>
            </a:r>
            <a:endParaRPr sz="4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MCU Data Flow - Overview</a:t>
            </a:r>
            <a:endParaRPr/>
          </a:p>
        </p:txBody>
      </p:sp>
      <p:sp>
        <p:nvSpPr>
          <p:cNvPr id="288" name="Google Shape;288;p46"/>
          <p:cNvSpPr txBox="1"/>
          <p:nvPr>
            <p:ph idx="1" type="body"/>
          </p:nvPr>
        </p:nvSpPr>
        <p:spPr>
          <a:xfrm>
            <a:off x="311700" y="1152425"/>
            <a:ext cx="4206300" cy="369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Occasionally, approximately once per second, collect and forward positional, orientational, and temperature data to host</a:t>
            </a:r>
            <a:endParaRPr/>
          </a:p>
          <a:p>
            <a:pPr indent="-342900" lvl="0" marL="457200" rtl="0" algn="l">
              <a:spcBef>
                <a:spcPts val="0"/>
              </a:spcBef>
              <a:spcAft>
                <a:spcPts val="0"/>
              </a:spcAft>
              <a:buSzPts val="1800"/>
              <a:buChar char="●"/>
            </a:pPr>
            <a:r>
              <a:rPr lang="en"/>
              <a:t>Target output is a ~10ms window of audio centered around a high-volume event - a potential gunshot</a:t>
            </a:r>
            <a:endParaRPr/>
          </a:p>
          <a:p>
            <a:pPr indent="-342900" lvl="0" marL="457200" rtl="0" algn="l">
              <a:spcBef>
                <a:spcPts val="0"/>
              </a:spcBef>
              <a:spcAft>
                <a:spcPts val="0"/>
              </a:spcAft>
              <a:buSzPts val="1800"/>
              <a:buChar char="●"/>
            </a:pPr>
            <a:r>
              <a:rPr lang="en"/>
              <a:t>Prior audio data is stored to capture events other than the muzzle blast itself</a:t>
            </a:r>
            <a:endParaRPr/>
          </a:p>
        </p:txBody>
      </p:sp>
      <p:pic>
        <p:nvPicPr>
          <p:cNvPr id="289" name="Google Shape;289;p46"/>
          <p:cNvPicPr preferRelativeResize="0"/>
          <p:nvPr/>
        </p:nvPicPr>
        <p:blipFill>
          <a:blip r:embed="rId3">
            <a:alphaModFix/>
          </a:blip>
          <a:stretch>
            <a:fillRect/>
          </a:stretch>
        </p:blipFill>
        <p:spPr>
          <a:xfrm>
            <a:off x="4572000" y="1266325"/>
            <a:ext cx="4561476" cy="2264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MCU Data Flow - </a:t>
            </a:r>
            <a:r>
              <a:rPr lang="en"/>
              <a:t>Audio Forwarding</a:t>
            </a:r>
            <a:endParaRPr/>
          </a:p>
        </p:txBody>
      </p:sp>
      <p:sp>
        <p:nvSpPr>
          <p:cNvPr id="295" name="Google Shape;295;p47"/>
          <p:cNvSpPr txBox="1"/>
          <p:nvPr>
            <p:ph idx="1" type="body"/>
          </p:nvPr>
        </p:nvSpPr>
        <p:spPr>
          <a:xfrm>
            <a:off x="311700" y="1152425"/>
            <a:ext cx="4206300" cy="3696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Continually store the previous 5ms of audio in a circular buffer</a:t>
            </a:r>
            <a:endParaRPr sz="1600"/>
          </a:p>
          <a:p>
            <a:pPr indent="-330200" lvl="0" marL="457200" rtl="0" algn="l">
              <a:spcBef>
                <a:spcPts val="0"/>
              </a:spcBef>
              <a:spcAft>
                <a:spcPts val="0"/>
              </a:spcAft>
              <a:buSzPts val="1600"/>
              <a:buAutoNum type="arabicPeriod"/>
            </a:pPr>
            <a:r>
              <a:rPr lang="en" sz="1600"/>
              <a:t>Test one audio channel for high volume. If found, go to step 3</a:t>
            </a:r>
            <a:endParaRPr sz="1600"/>
          </a:p>
          <a:p>
            <a:pPr indent="-330200" lvl="0" marL="457200" rtl="0" algn="l">
              <a:spcBef>
                <a:spcPts val="0"/>
              </a:spcBef>
              <a:spcAft>
                <a:spcPts val="0"/>
              </a:spcAft>
              <a:buSzPts val="1600"/>
              <a:buAutoNum type="arabicPeriod"/>
            </a:pPr>
            <a:r>
              <a:rPr lang="en" sz="1600"/>
              <a:t>Capture the following 5ms of audio to serve as the second half of the recording, and begin forwarding all data to the host</a:t>
            </a:r>
            <a:endParaRPr sz="1600"/>
          </a:p>
          <a:p>
            <a:pPr indent="-330200" lvl="0" marL="457200" rtl="0" algn="l">
              <a:spcBef>
                <a:spcPts val="0"/>
              </a:spcBef>
              <a:spcAft>
                <a:spcPts val="0"/>
              </a:spcAft>
              <a:buSzPts val="1600"/>
              <a:buAutoNum type="arabicPeriod"/>
            </a:pPr>
            <a:r>
              <a:rPr lang="en" sz="1600"/>
              <a:t>After completion, continue recording to circular buffer, but pause detection for 20ms to ignore reflected duplicate events</a:t>
            </a:r>
            <a:endParaRPr/>
          </a:p>
        </p:txBody>
      </p:sp>
      <p:pic>
        <p:nvPicPr>
          <p:cNvPr id="296" name="Google Shape;296;p47"/>
          <p:cNvPicPr preferRelativeResize="0"/>
          <p:nvPr/>
        </p:nvPicPr>
        <p:blipFill>
          <a:blip r:embed="rId3">
            <a:alphaModFix/>
          </a:blip>
          <a:stretch>
            <a:fillRect/>
          </a:stretch>
        </p:blipFill>
        <p:spPr>
          <a:xfrm>
            <a:off x="4572000" y="1266325"/>
            <a:ext cx="4561476" cy="2264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Machine Learning Classification</a:t>
            </a:r>
            <a:endParaRPr/>
          </a:p>
        </p:txBody>
      </p:sp>
      <p:sp>
        <p:nvSpPr>
          <p:cNvPr id="302" name="Google Shape;302;p48"/>
          <p:cNvSpPr txBox="1"/>
          <p:nvPr>
            <p:ph idx="1" type="body"/>
          </p:nvPr>
        </p:nvSpPr>
        <p:spPr>
          <a:xfrm>
            <a:off x="311700" y="1266325"/>
            <a:ext cx="8520600" cy="35295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Audio classification through machine learning </a:t>
            </a:r>
            <a:r>
              <a:rPr lang="en" sz="2400"/>
              <a:t>is used to confirm the presence of a gunshot in audio that exceeds the 130 dB threshold.</a:t>
            </a:r>
            <a:endParaRPr sz="2400"/>
          </a:p>
          <a:p>
            <a:pPr indent="-381000" lvl="0" marL="457200" rtl="0" algn="l">
              <a:spcBef>
                <a:spcPts val="0"/>
              </a:spcBef>
              <a:spcAft>
                <a:spcPts val="0"/>
              </a:spcAft>
              <a:buSzPts val="2400"/>
              <a:buChar char="●"/>
            </a:pPr>
            <a:r>
              <a:rPr lang="en" sz="2400"/>
              <a:t>The audio file is run through a wavelet transform algorithm to obtain an array of usable data for classification.</a:t>
            </a:r>
            <a:endParaRPr sz="2400"/>
          </a:p>
          <a:p>
            <a:pPr indent="-381000" lvl="0" marL="457200" rtl="0" algn="l">
              <a:spcBef>
                <a:spcPts val="0"/>
              </a:spcBef>
              <a:spcAft>
                <a:spcPts val="0"/>
              </a:spcAft>
              <a:buSzPts val="2400"/>
              <a:buChar char="●"/>
            </a:pPr>
            <a:r>
              <a:rPr lang="en" sz="2400"/>
              <a:t>A convolutional neural network can be trained to achieve an extremely high accuracy in classification.</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pic>
        <p:nvPicPr>
          <p:cNvPr id="307" name="Google Shape;307;p49"/>
          <p:cNvPicPr preferRelativeResize="0"/>
          <p:nvPr/>
        </p:nvPicPr>
        <p:blipFill rotWithShape="1">
          <a:blip r:embed="rId3">
            <a:alphaModFix/>
          </a:blip>
          <a:srcRect b="5918" l="9332" r="15468" t="8800"/>
          <a:stretch/>
        </p:blipFill>
        <p:spPr>
          <a:xfrm>
            <a:off x="142575" y="-12"/>
            <a:ext cx="8858850" cy="50233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5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CNN Architecture and Data</a:t>
            </a:r>
            <a:endParaRPr/>
          </a:p>
        </p:txBody>
      </p:sp>
      <p:sp>
        <p:nvSpPr>
          <p:cNvPr id="313" name="Google Shape;313;p50"/>
          <p:cNvSpPr txBox="1"/>
          <p:nvPr>
            <p:ph idx="1" type="body"/>
          </p:nvPr>
        </p:nvSpPr>
        <p:spPr>
          <a:xfrm>
            <a:off x="311700" y="1266325"/>
            <a:ext cx="56433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Designing the architecture for a convolutional neural network requires a degree of intuition and trial and error. Therefore, one will be developed as the software is further progressed.</a:t>
            </a:r>
            <a:endParaRPr/>
          </a:p>
          <a:p>
            <a:pPr indent="-342900" lvl="0" marL="457200" rtl="0" algn="l">
              <a:spcBef>
                <a:spcPts val="0"/>
              </a:spcBef>
              <a:spcAft>
                <a:spcPts val="0"/>
              </a:spcAft>
              <a:buSzPts val="1800"/>
              <a:buChar char="●"/>
            </a:pPr>
            <a:r>
              <a:rPr lang="en"/>
              <a:t>A dataset for training and testing will be developed by gathering audio samples of gunshots at a private gun range.</a:t>
            </a:r>
            <a:endParaRPr/>
          </a:p>
        </p:txBody>
      </p:sp>
      <p:pic>
        <p:nvPicPr>
          <p:cNvPr id="314" name="Google Shape;314;p50"/>
          <p:cNvPicPr preferRelativeResize="0"/>
          <p:nvPr/>
        </p:nvPicPr>
        <p:blipFill>
          <a:blip r:embed="rId3">
            <a:alphaModFix/>
          </a:blip>
          <a:stretch>
            <a:fillRect/>
          </a:stretch>
        </p:blipFill>
        <p:spPr>
          <a:xfrm>
            <a:off x="5572125" y="376238"/>
            <a:ext cx="2724150" cy="4391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5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CNN Training and Testing</a:t>
            </a:r>
            <a:endParaRPr/>
          </a:p>
        </p:txBody>
      </p:sp>
      <p:sp>
        <p:nvSpPr>
          <p:cNvPr id="320" name="Google Shape;320;p5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In order to produce a neural network that works, it will need to be trained.</a:t>
            </a:r>
            <a:endParaRPr sz="2400"/>
          </a:p>
          <a:p>
            <a:pPr indent="-381000" lvl="0" marL="457200" rtl="0" algn="l">
              <a:spcBef>
                <a:spcPts val="0"/>
              </a:spcBef>
              <a:spcAft>
                <a:spcPts val="0"/>
              </a:spcAft>
              <a:buSzPts val="2400"/>
              <a:buChar char="●"/>
            </a:pPr>
            <a:r>
              <a:rPr lang="en" sz="2400"/>
              <a:t>Training is handled by a separate program which uses backpropagation to adjust neuron weights.</a:t>
            </a:r>
            <a:endParaRPr sz="2400"/>
          </a:p>
          <a:p>
            <a:pPr indent="-381000" lvl="0" marL="457200" rtl="0" algn="l">
              <a:spcBef>
                <a:spcPts val="0"/>
              </a:spcBef>
              <a:spcAft>
                <a:spcPts val="0"/>
              </a:spcAft>
              <a:buSzPts val="2400"/>
              <a:buChar char="●"/>
            </a:pPr>
            <a:r>
              <a:rPr lang="en" sz="2400"/>
              <a:t>A final test will determine the accuracy in a situation with samples that were not used in training.</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1402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Requirements and Specifications</a:t>
            </a:r>
            <a:endParaRPr/>
          </a:p>
        </p:txBody>
      </p:sp>
      <p:graphicFrame>
        <p:nvGraphicFramePr>
          <p:cNvPr id="85" name="Google Shape;85;p16"/>
          <p:cNvGraphicFramePr/>
          <p:nvPr/>
        </p:nvGraphicFramePr>
        <p:xfrm>
          <a:off x="952500" y="939925"/>
          <a:ext cx="3000000" cy="3000000"/>
        </p:xfrm>
        <a:graphic>
          <a:graphicData uri="http://schemas.openxmlformats.org/drawingml/2006/table">
            <a:tbl>
              <a:tblPr>
                <a:noFill/>
                <a:tableStyleId>{6BD907B8-ACA0-4394-9D51-4FC4D1CD603D}</a:tableStyleId>
              </a:tblPr>
              <a:tblGrid>
                <a:gridCol w="4277500"/>
                <a:gridCol w="1395025"/>
                <a:gridCol w="1566475"/>
              </a:tblGrid>
              <a:tr h="372575">
                <a:tc>
                  <a:txBody>
                    <a:bodyPr>
                      <a:noAutofit/>
                    </a:bodyPr>
                    <a:lstStyle/>
                    <a:p>
                      <a:pPr indent="0" lvl="0" marL="0" rtl="0" algn="ctr">
                        <a:spcBef>
                          <a:spcPts val="0"/>
                        </a:spcBef>
                        <a:spcAft>
                          <a:spcPts val="0"/>
                        </a:spcAft>
                        <a:buNone/>
                      </a:pPr>
                      <a:r>
                        <a:rPr lang="en"/>
                        <a:t>Has a maximum range of:</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250</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Meters</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noAutofit/>
                    </a:bodyPr>
                    <a:lstStyle/>
                    <a:p>
                      <a:pPr indent="0" lvl="0" marL="0" rtl="0" algn="ctr">
                        <a:spcBef>
                          <a:spcPts val="0"/>
                        </a:spcBef>
                        <a:spcAft>
                          <a:spcPts val="0"/>
                        </a:spcAft>
                        <a:buNone/>
                      </a:pPr>
                      <a:r>
                        <a:rPr lang="en"/>
                        <a:t>Locate gunshots to within:</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5</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Meters</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noAutofit/>
                    </a:bodyPr>
                    <a:lstStyle/>
                    <a:p>
                      <a:pPr indent="0" lvl="0" marL="0" rtl="0" algn="ctr">
                        <a:spcBef>
                          <a:spcPts val="0"/>
                        </a:spcBef>
                        <a:spcAft>
                          <a:spcPts val="0"/>
                        </a:spcAft>
                        <a:buNone/>
                      </a:pPr>
                      <a:r>
                        <a:rPr lang="en"/>
                        <a:t>Can detect a gunshot with greater than</a:t>
                      </a:r>
                      <a:r>
                        <a:rPr lang="en"/>
                        <a:t>:</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90%</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Accuracy</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noAutofit/>
                    </a:bodyPr>
                    <a:lstStyle/>
                    <a:p>
                      <a:pPr indent="0" lvl="0" marL="0" rtl="0" algn="ctr">
                        <a:spcBef>
                          <a:spcPts val="0"/>
                        </a:spcBef>
                        <a:spcAft>
                          <a:spcPts val="0"/>
                        </a:spcAft>
                        <a:buNone/>
                      </a:pPr>
                      <a:r>
                        <a:rPr lang="en"/>
                        <a:t>Can send an alert within</a:t>
                      </a:r>
                      <a:r>
                        <a:rPr lang="en"/>
                        <a:t>:</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2.5</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Seconds</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noAutofit/>
                    </a:bodyPr>
                    <a:lstStyle/>
                    <a:p>
                      <a:pPr indent="0" lvl="0" marL="0" rtl="0" algn="ctr">
                        <a:spcBef>
                          <a:spcPts val="0"/>
                        </a:spcBef>
                        <a:spcAft>
                          <a:spcPts val="0"/>
                        </a:spcAft>
                        <a:buNone/>
                      </a:pPr>
                      <a:r>
                        <a:rPr lang="en"/>
                        <a:t>Costs about:</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350</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USD</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noAutofit/>
                    </a:bodyPr>
                    <a:lstStyle/>
                    <a:p>
                      <a:pPr indent="0" lvl="0" marL="0" rtl="0" algn="ctr">
                        <a:spcBef>
                          <a:spcPts val="0"/>
                        </a:spcBef>
                        <a:spcAft>
                          <a:spcPts val="0"/>
                        </a:spcAft>
                        <a:buNone/>
                      </a:pPr>
                      <a:r>
                        <a:rPr lang="en"/>
                        <a:t>Device dimensions:</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100 x 100 x 50</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Centimeters</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noAutofit/>
                    </a:bodyPr>
                    <a:lstStyle/>
                    <a:p>
                      <a:pPr indent="0" lvl="0" marL="0" rtl="0" algn="ctr">
                        <a:spcBef>
                          <a:spcPts val="0"/>
                        </a:spcBef>
                        <a:spcAft>
                          <a:spcPts val="0"/>
                        </a:spcAft>
                        <a:buNone/>
                      </a:pPr>
                      <a:r>
                        <a:rPr lang="en"/>
                        <a:t>Device weight:</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5</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Pounds</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noAutofit/>
                    </a:bodyPr>
                    <a:lstStyle/>
                    <a:p>
                      <a:pPr indent="0" lvl="0" marL="0" rtl="0" algn="ctr">
                        <a:spcBef>
                          <a:spcPts val="0"/>
                        </a:spcBef>
                        <a:spcAft>
                          <a:spcPts val="0"/>
                        </a:spcAft>
                        <a:buNone/>
                      </a:pPr>
                      <a:r>
                        <a:rPr lang="en"/>
                        <a:t>For audio sensors, has at least:</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5</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Microphones</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noAutofit/>
                    </a:bodyPr>
                    <a:lstStyle/>
                    <a:p>
                      <a:pPr indent="0" lvl="0" marL="0" rtl="0" algn="ctr">
                        <a:spcBef>
                          <a:spcPts val="0"/>
                        </a:spcBef>
                        <a:spcAft>
                          <a:spcPts val="0"/>
                        </a:spcAft>
                        <a:buNone/>
                      </a:pPr>
                      <a:r>
                        <a:rPr lang="en"/>
                        <a:t>For location, has at least:</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1</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GPS</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noAutofit/>
                    </a:bodyPr>
                    <a:lstStyle/>
                    <a:p>
                      <a:pPr indent="0" lvl="0" marL="0" rtl="0" algn="ctr">
                        <a:spcBef>
                          <a:spcPts val="0"/>
                        </a:spcBef>
                        <a:spcAft>
                          <a:spcPts val="0"/>
                        </a:spcAft>
                        <a:buNone/>
                      </a:pPr>
                      <a:r>
                        <a:rPr lang="en"/>
                        <a:t>For multilateration, has at least:</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1</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Thermometer</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CNN Implementation</a:t>
            </a:r>
            <a:endParaRPr/>
          </a:p>
        </p:txBody>
      </p:sp>
      <p:sp>
        <p:nvSpPr>
          <p:cNvPr id="326" name="Google Shape;326;p5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Once a network is generated in training, the model of the network, along with the weight values, can be saved to a .h5 file.</a:t>
            </a:r>
            <a:endParaRPr/>
          </a:p>
          <a:p>
            <a:pPr indent="-342900" lvl="0" marL="457200" rtl="0" algn="l">
              <a:spcBef>
                <a:spcPts val="1600"/>
              </a:spcBef>
              <a:spcAft>
                <a:spcPts val="0"/>
              </a:spcAft>
              <a:buSzPts val="1800"/>
              <a:buChar char="●"/>
            </a:pPr>
            <a:r>
              <a:rPr lang="en"/>
              <a:t>The companion program for the final project will read this file and load it when it is needed for classification.</a:t>
            </a:r>
            <a:endParaRPr/>
          </a:p>
          <a:p>
            <a:pPr indent="-342900" lvl="0" marL="457200" rtl="0" algn="l">
              <a:spcBef>
                <a:spcPts val="1600"/>
              </a:spcBef>
              <a:spcAft>
                <a:spcPts val="1600"/>
              </a:spcAft>
              <a:buSzPts val="1800"/>
              <a:buChar char="●"/>
            </a:pPr>
            <a:r>
              <a:rPr lang="en"/>
              <a:t>No training or testing is required at this point. The network simply needs to make predictions based on the input data, without needing to train or compute testing accuracy.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53"/>
          <p:cNvSpPr txBox="1"/>
          <p:nvPr>
            <p:ph type="title"/>
          </p:nvPr>
        </p:nvSpPr>
        <p:spPr>
          <a:xfrm>
            <a:off x="311700" y="3721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Interface</a:t>
            </a:r>
            <a:endParaRPr/>
          </a:p>
        </p:txBody>
      </p:sp>
      <p:sp>
        <p:nvSpPr>
          <p:cNvPr id="332" name="Google Shape;332;p53"/>
          <p:cNvSpPr txBox="1"/>
          <p:nvPr>
            <p:ph idx="1" type="body"/>
          </p:nvPr>
        </p:nvSpPr>
        <p:spPr>
          <a:xfrm>
            <a:off x="311700" y="10795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 software program that a user can use in a computer to run the Project Minuteman system. </a:t>
            </a:r>
            <a:endParaRPr>
              <a:solidFill>
                <a:srgbClr val="595959"/>
              </a:solidFill>
            </a:endParaRPr>
          </a:p>
          <a:p>
            <a:pPr indent="0" lvl="0" marL="0" rtl="0" algn="l">
              <a:spcBef>
                <a:spcPts val="1600"/>
              </a:spcBef>
              <a:spcAft>
                <a:spcPts val="0"/>
              </a:spcAft>
              <a:buNone/>
            </a:pPr>
            <a:r>
              <a:rPr lang="en">
                <a:solidFill>
                  <a:srgbClr val="595959"/>
                </a:solidFill>
              </a:rPr>
              <a:t>The main programming language used in making the interface will be C or C++, using Microsoft Visual Studio.</a:t>
            </a:r>
            <a:endParaRPr>
              <a:solidFill>
                <a:srgbClr val="595959"/>
              </a:solidFill>
            </a:endParaRPr>
          </a:p>
          <a:p>
            <a:pPr indent="0" lvl="0" marL="0" rtl="0" algn="l">
              <a:spcBef>
                <a:spcPts val="1600"/>
              </a:spcBef>
              <a:spcAft>
                <a:spcPts val="0"/>
              </a:spcAft>
              <a:buNone/>
            </a:pPr>
            <a:r>
              <a:rPr lang="en">
                <a:solidFill>
                  <a:srgbClr val="595959"/>
                </a:solidFill>
              </a:rPr>
              <a:t>Main source of presentation for relaying information needed by the user like:</a:t>
            </a:r>
            <a:endParaRPr>
              <a:solidFill>
                <a:srgbClr val="595959"/>
              </a:solidFill>
            </a:endParaRPr>
          </a:p>
          <a:p>
            <a:pPr indent="-342900" lvl="0" marL="457200" rtl="0" algn="l">
              <a:lnSpc>
                <a:spcPct val="100000"/>
              </a:lnSpc>
              <a:spcBef>
                <a:spcPts val="1600"/>
              </a:spcBef>
              <a:spcAft>
                <a:spcPts val="0"/>
              </a:spcAft>
              <a:buClr>
                <a:srgbClr val="595959"/>
              </a:buClr>
              <a:buSzPts val="1800"/>
              <a:buChar char="●"/>
            </a:pPr>
            <a:r>
              <a:rPr lang="en">
                <a:solidFill>
                  <a:srgbClr val="595959"/>
                </a:solidFill>
              </a:rPr>
              <a:t>The location of the gunshots</a:t>
            </a:r>
            <a:endParaRPr>
              <a:solidFill>
                <a:srgbClr val="595959"/>
              </a:solidFill>
            </a:endParaRPr>
          </a:p>
          <a:p>
            <a:pPr indent="-342900" lvl="0" marL="457200" rtl="0" algn="l">
              <a:lnSpc>
                <a:spcPct val="100000"/>
              </a:lnSpc>
              <a:spcBef>
                <a:spcPts val="0"/>
              </a:spcBef>
              <a:spcAft>
                <a:spcPts val="0"/>
              </a:spcAft>
              <a:buClr>
                <a:srgbClr val="595959"/>
              </a:buClr>
              <a:buSzPts val="1800"/>
              <a:buChar char="●"/>
            </a:pPr>
            <a:r>
              <a:rPr lang="en">
                <a:solidFill>
                  <a:srgbClr val="595959"/>
                </a:solidFill>
              </a:rPr>
              <a:t>The distance of the gunshots</a:t>
            </a:r>
            <a:endParaRPr>
              <a:solidFill>
                <a:srgbClr val="595959"/>
              </a:solidFill>
            </a:endParaRPr>
          </a:p>
          <a:p>
            <a:pPr indent="-342900" lvl="0" marL="457200" rtl="0" algn="l">
              <a:lnSpc>
                <a:spcPct val="100000"/>
              </a:lnSpc>
              <a:spcBef>
                <a:spcPts val="0"/>
              </a:spcBef>
              <a:spcAft>
                <a:spcPts val="0"/>
              </a:spcAft>
              <a:buClr>
                <a:srgbClr val="595959"/>
              </a:buClr>
              <a:buSzPts val="1800"/>
              <a:buChar char="●"/>
            </a:pPr>
            <a:r>
              <a:rPr lang="en">
                <a:solidFill>
                  <a:srgbClr val="595959"/>
                </a:solidFill>
              </a:rPr>
              <a:t>Alerts when a gunshot is found, none when no gunshot pops up</a:t>
            </a:r>
            <a:endParaRPr>
              <a:solidFill>
                <a:srgbClr val="595959"/>
              </a:solidFill>
            </a:endParaRPr>
          </a:p>
          <a:p>
            <a:pPr indent="-342900" lvl="0" marL="457200" rtl="0" algn="l">
              <a:spcBef>
                <a:spcPts val="0"/>
              </a:spcBef>
              <a:spcAft>
                <a:spcPts val="0"/>
              </a:spcAft>
              <a:buClr>
                <a:srgbClr val="595959"/>
              </a:buClr>
              <a:buSzPts val="1800"/>
              <a:buChar char="●"/>
            </a:pPr>
            <a:r>
              <a:rPr lang="en">
                <a:solidFill>
                  <a:srgbClr val="595959"/>
                </a:solidFill>
              </a:rPr>
              <a:t>Timestamps on when the shots are fired</a:t>
            </a:r>
            <a:endParaRPr>
              <a:solidFill>
                <a:srgbClr val="595959"/>
              </a:solidFill>
            </a:endParaRPr>
          </a:p>
          <a:p>
            <a:pPr indent="-342900" lvl="0" marL="457200" rtl="0" algn="l">
              <a:spcBef>
                <a:spcPts val="0"/>
              </a:spcBef>
              <a:spcAft>
                <a:spcPts val="0"/>
              </a:spcAft>
              <a:buClr>
                <a:srgbClr val="595959"/>
              </a:buClr>
              <a:buSzPts val="1800"/>
              <a:buChar char="●"/>
            </a:pPr>
            <a:r>
              <a:rPr lang="en">
                <a:solidFill>
                  <a:srgbClr val="595959"/>
                </a:solidFill>
              </a:rPr>
              <a:t>The type of firearm used</a:t>
            </a:r>
            <a:endParaRPr>
              <a:solidFill>
                <a:srgbClr val="59595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Interface Process</a:t>
            </a:r>
            <a:endParaRPr/>
          </a:p>
        </p:txBody>
      </p:sp>
      <p:sp>
        <p:nvSpPr>
          <p:cNvPr id="338" name="Google Shape;338;p5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rPr lang="en"/>
              <a:t>The software is downloadable using an installer from the group’s website.</a:t>
            </a:r>
            <a:endParaRPr/>
          </a:p>
          <a:p>
            <a:pPr indent="-342900" lvl="0" marL="457200" rtl="0" algn="l">
              <a:spcBef>
                <a:spcPts val="0"/>
              </a:spcBef>
              <a:spcAft>
                <a:spcPts val="0"/>
              </a:spcAft>
              <a:buSzPts val="1800"/>
              <a:buAutoNum type="arabicParenR"/>
            </a:pPr>
            <a:r>
              <a:rPr lang="en"/>
              <a:t>To be able to create an account for each user and log in and log out with ease as the user navigates the software.</a:t>
            </a:r>
            <a:endParaRPr/>
          </a:p>
          <a:p>
            <a:pPr indent="-342900" lvl="0" marL="457200" rtl="0" algn="l">
              <a:spcBef>
                <a:spcPts val="0"/>
              </a:spcBef>
              <a:spcAft>
                <a:spcPts val="0"/>
              </a:spcAft>
              <a:buSzPts val="1800"/>
              <a:buAutoNum type="arabicParenR"/>
            </a:pPr>
            <a:r>
              <a:rPr lang="en"/>
              <a:t>Convenience of being able to run in the background while the software is acquiring the necessary information to display in the interface.</a:t>
            </a:r>
            <a:endParaRPr/>
          </a:p>
          <a:p>
            <a:pPr indent="-342900" lvl="0" marL="457200" rtl="0" algn="l">
              <a:spcBef>
                <a:spcPts val="0"/>
              </a:spcBef>
              <a:spcAft>
                <a:spcPts val="0"/>
              </a:spcAft>
              <a:buSzPts val="1800"/>
              <a:buAutoNum type="arabicParenR"/>
            </a:pPr>
            <a:r>
              <a:rPr lang="en"/>
              <a:t>If the sample detects a shockwave, it will confirm the event which will determine the type of firearm that is being used.</a:t>
            </a:r>
            <a:endParaRPr/>
          </a:p>
          <a:p>
            <a:pPr indent="0" lvl="0" marL="457200" rtl="0" algn="l">
              <a:spcBef>
                <a:spcPts val="1600"/>
              </a:spcBef>
              <a:spcAft>
                <a:spcPts val="16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5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UML</a:t>
            </a:r>
            <a:endParaRPr/>
          </a:p>
        </p:txBody>
      </p:sp>
      <p:pic>
        <p:nvPicPr>
          <p:cNvPr id="344" name="Google Shape;344;p55"/>
          <p:cNvPicPr preferRelativeResize="0"/>
          <p:nvPr/>
        </p:nvPicPr>
        <p:blipFill>
          <a:blip r:embed="rId3">
            <a:alphaModFix/>
          </a:blip>
          <a:stretch>
            <a:fillRect/>
          </a:stretch>
        </p:blipFill>
        <p:spPr>
          <a:xfrm>
            <a:off x="2121125" y="1091975"/>
            <a:ext cx="4636724" cy="36862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5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Distribution</a:t>
            </a:r>
            <a:endParaRPr/>
          </a:p>
        </p:txBody>
      </p:sp>
      <p:graphicFrame>
        <p:nvGraphicFramePr>
          <p:cNvPr id="350" name="Google Shape;350;p56"/>
          <p:cNvGraphicFramePr/>
          <p:nvPr/>
        </p:nvGraphicFramePr>
        <p:xfrm>
          <a:off x="311625" y="1428750"/>
          <a:ext cx="3000000" cy="3000000"/>
        </p:xfrm>
        <a:graphic>
          <a:graphicData uri="http://schemas.openxmlformats.org/drawingml/2006/table">
            <a:tbl>
              <a:tblPr>
                <a:noFill/>
                <a:tableStyleId>{6BD907B8-ACA0-4394-9D51-4FC4D1CD603D}</a:tableStyleId>
              </a:tblPr>
              <a:tblGrid>
                <a:gridCol w="2031300"/>
                <a:gridCol w="811950"/>
                <a:gridCol w="785400"/>
                <a:gridCol w="1155250"/>
                <a:gridCol w="844600"/>
                <a:gridCol w="1125700"/>
                <a:gridCol w="1125700"/>
              </a:tblGrid>
              <a:tr h="3810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rPr lang="en"/>
                        <a:t>PCB Design</a:t>
                      </a:r>
                      <a:endParaRPr/>
                    </a:p>
                  </a:txBody>
                  <a:tcPr marT="91425" marB="91425" marR="91425" marL="91425" anchor="ctr"/>
                </a:tc>
                <a:tc>
                  <a:txBody>
                    <a:bodyPr>
                      <a:noAutofit/>
                    </a:bodyPr>
                    <a:lstStyle/>
                    <a:p>
                      <a:pPr indent="0" lvl="0" marL="0" rtl="0" algn="ctr">
                        <a:spcBef>
                          <a:spcPts val="0"/>
                        </a:spcBef>
                        <a:spcAft>
                          <a:spcPts val="0"/>
                        </a:spcAft>
                        <a:buNone/>
                      </a:pPr>
                      <a:r>
                        <a:rPr lang="en"/>
                        <a:t>Power</a:t>
                      </a:r>
                      <a:endParaRPr/>
                    </a:p>
                  </a:txBody>
                  <a:tcPr marT="91425" marB="91425" marR="91425" marL="91425" anchor="ctr"/>
                </a:tc>
                <a:tc>
                  <a:txBody>
                    <a:bodyPr>
                      <a:noAutofit/>
                    </a:bodyPr>
                    <a:lstStyle/>
                    <a:p>
                      <a:pPr indent="0" lvl="0" marL="0" rtl="0" algn="ctr">
                        <a:spcBef>
                          <a:spcPts val="0"/>
                        </a:spcBef>
                        <a:spcAft>
                          <a:spcPts val="0"/>
                        </a:spcAft>
                        <a:buNone/>
                      </a:pPr>
                      <a:r>
                        <a:rPr lang="en"/>
                        <a:t>Embedded Prog.</a:t>
                      </a:r>
                      <a:endParaRPr/>
                    </a:p>
                  </a:txBody>
                  <a:tcPr marT="91425" marB="91425" marR="91425" marL="91425" anchor="ctr"/>
                </a:tc>
                <a:tc>
                  <a:txBody>
                    <a:bodyPr>
                      <a:noAutofit/>
                    </a:bodyPr>
                    <a:lstStyle/>
                    <a:p>
                      <a:pPr indent="0" lvl="0" marL="0" rtl="0" algn="ctr">
                        <a:spcBef>
                          <a:spcPts val="0"/>
                        </a:spcBef>
                        <a:spcAft>
                          <a:spcPts val="0"/>
                        </a:spcAft>
                        <a:buNone/>
                      </a:pPr>
                      <a:r>
                        <a:rPr lang="en"/>
                        <a:t>Sensor Config</a:t>
                      </a:r>
                      <a:endParaRPr/>
                    </a:p>
                  </a:txBody>
                  <a:tcPr marT="91425" marB="91425" marR="91425" marL="91425" anchor="ctr"/>
                </a:tc>
                <a:tc>
                  <a:txBody>
                    <a:bodyPr>
                      <a:noAutofit/>
                    </a:bodyPr>
                    <a:lstStyle/>
                    <a:p>
                      <a:pPr indent="0" lvl="0" marL="0" rtl="0" algn="ctr">
                        <a:spcBef>
                          <a:spcPts val="0"/>
                        </a:spcBef>
                        <a:spcAft>
                          <a:spcPts val="0"/>
                        </a:spcAft>
                        <a:buNone/>
                      </a:pPr>
                      <a:r>
                        <a:rPr lang="en"/>
                        <a:t>Data Processing</a:t>
                      </a:r>
                      <a:endParaRPr/>
                    </a:p>
                  </a:txBody>
                  <a:tcPr marT="91425" marB="91425" marR="91425" marL="91425" anchor="ctr"/>
                </a:tc>
                <a:tc>
                  <a:txBody>
                    <a:bodyPr>
                      <a:noAutofit/>
                    </a:bodyPr>
                    <a:lstStyle/>
                    <a:p>
                      <a:pPr indent="0" lvl="0" marL="0" rtl="0" algn="ctr">
                        <a:spcBef>
                          <a:spcPts val="0"/>
                        </a:spcBef>
                        <a:spcAft>
                          <a:spcPts val="0"/>
                        </a:spcAft>
                        <a:buNone/>
                      </a:pPr>
                      <a:r>
                        <a:rPr lang="en"/>
                        <a:t>GUI</a:t>
                      </a:r>
                      <a:endParaRPr/>
                    </a:p>
                  </a:txBody>
                  <a:tcPr marT="91425" marB="91425" marR="91425" marL="91425" anchor="ctr"/>
                </a:tc>
              </a:tr>
              <a:tr h="381000">
                <a:tc>
                  <a:txBody>
                    <a:bodyPr>
                      <a:noAutofit/>
                    </a:bodyPr>
                    <a:lstStyle/>
                    <a:p>
                      <a:pPr indent="0" lvl="0" marL="0" rtl="0" algn="l">
                        <a:spcBef>
                          <a:spcPts val="0"/>
                        </a:spcBef>
                        <a:spcAft>
                          <a:spcPts val="0"/>
                        </a:spcAft>
                        <a:buNone/>
                      </a:pPr>
                      <a:r>
                        <a:rPr lang="en"/>
                        <a:t>Nathan Cunanan, CpE</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rPr lang="en"/>
                        <a:t>S</a:t>
                      </a:r>
                      <a:endParaRPr/>
                    </a:p>
                  </a:txBody>
                  <a:tcPr marT="91425" marB="91425" marR="91425" marL="91425" anchor="ctr"/>
                </a:tc>
                <a:tc>
                  <a:txBody>
                    <a:bodyPr>
                      <a:noAutofit/>
                    </a:bodyPr>
                    <a:lstStyle/>
                    <a:p>
                      <a:pPr indent="0" lvl="0" marL="0" rtl="0" algn="ctr">
                        <a:spcBef>
                          <a:spcPts val="0"/>
                        </a:spcBef>
                        <a:spcAft>
                          <a:spcPts val="0"/>
                        </a:spcAft>
                        <a:buNone/>
                      </a:pPr>
                      <a:r>
                        <a:rPr b="1" lang="en"/>
                        <a:t>P</a:t>
                      </a:r>
                      <a:endParaRPr b="1"/>
                    </a:p>
                  </a:txBody>
                  <a:tcPr marT="91425" marB="91425" marR="91425" marL="91425" anchor="ctr"/>
                </a:tc>
              </a:tr>
              <a:tr h="381000">
                <a:tc>
                  <a:txBody>
                    <a:bodyPr>
                      <a:noAutofit/>
                    </a:bodyPr>
                    <a:lstStyle/>
                    <a:p>
                      <a:pPr indent="0" lvl="0" marL="0" rtl="0" algn="l">
                        <a:spcBef>
                          <a:spcPts val="0"/>
                        </a:spcBef>
                        <a:spcAft>
                          <a:spcPts val="0"/>
                        </a:spcAft>
                        <a:buNone/>
                      </a:pPr>
                      <a:r>
                        <a:rPr lang="en"/>
                        <a:t>Nathaniel Dunn, EE</a:t>
                      </a:r>
                      <a:endParaRPr/>
                    </a:p>
                  </a:txBody>
                  <a:tcPr marT="91425" marB="91425" marR="91425" marL="91425"/>
                </a:tc>
                <a:tc>
                  <a:txBody>
                    <a:bodyPr>
                      <a:noAutofit/>
                    </a:bodyPr>
                    <a:lstStyle/>
                    <a:p>
                      <a:pPr indent="0" lvl="0" marL="0" rtl="0" algn="ctr">
                        <a:spcBef>
                          <a:spcPts val="0"/>
                        </a:spcBef>
                        <a:spcAft>
                          <a:spcPts val="0"/>
                        </a:spcAft>
                        <a:buNone/>
                      </a:pPr>
                      <a:r>
                        <a:rPr b="1" lang="en"/>
                        <a:t>P</a:t>
                      </a:r>
                      <a:endParaRPr b="1"/>
                    </a:p>
                  </a:txBody>
                  <a:tcPr marT="91425" marB="91425" marR="91425" marL="91425" anchor="ctr"/>
                </a:tc>
                <a:tc>
                  <a:txBody>
                    <a:bodyPr>
                      <a:noAutofit/>
                    </a:bodyPr>
                    <a:lstStyle/>
                    <a:p>
                      <a:pPr indent="0" lvl="0" marL="0" rtl="0" algn="ctr">
                        <a:spcBef>
                          <a:spcPts val="0"/>
                        </a:spcBef>
                        <a:spcAft>
                          <a:spcPts val="0"/>
                        </a:spcAft>
                        <a:buNone/>
                      </a:pPr>
                      <a:r>
                        <a:rPr b="1" lang="en"/>
                        <a:t>P</a:t>
                      </a:r>
                      <a:endParaRPr b="1"/>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rPr lang="en"/>
                        <a:t>S</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r>
              <a:tr h="381000">
                <a:tc>
                  <a:txBody>
                    <a:bodyPr>
                      <a:noAutofit/>
                    </a:bodyPr>
                    <a:lstStyle/>
                    <a:p>
                      <a:pPr indent="0" lvl="0" marL="0" rtl="0" algn="l">
                        <a:spcBef>
                          <a:spcPts val="0"/>
                        </a:spcBef>
                        <a:spcAft>
                          <a:spcPts val="0"/>
                        </a:spcAft>
                        <a:buNone/>
                      </a:pPr>
                      <a:r>
                        <a:rPr lang="en"/>
                        <a:t>Daniel Vicenti, CpE</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rPr b="1" lang="en"/>
                        <a:t>P</a:t>
                      </a:r>
                      <a:endParaRPr b="1"/>
                    </a:p>
                  </a:txBody>
                  <a:tcPr marT="91425" marB="91425" marR="91425" marL="91425" anchor="ctr"/>
                </a:tc>
                <a:tc>
                  <a:txBody>
                    <a:bodyPr>
                      <a:noAutofit/>
                    </a:bodyPr>
                    <a:lstStyle/>
                    <a:p>
                      <a:pPr indent="0" lvl="0" marL="0" rtl="0" algn="ctr">
                        <a:spcBef>
                          <a:spcPts val="0"/>
                        </a:spcBef>
                        <a:spcAft>
                          <a:spcPts val="0"/>
                        </a:spcAft>
                        <a:buNone/>
                      </a:pPr>
                      <a:r>
                        <a:rPr lang="en"/>
                        <a:t>S</a:t>
                      </a:r>
                      <a:endParaRPr/>
                    </a:p>
                  </a:txBody>
                  <a:tcPr marT="91425" marB="91425" marR="91425" marL="91425" anchor="ctr"/>
                </a:tc>
              </a:tr>
              <a:tr h="381000">
                <a:tc>
                  <a:txBody>
                    <a:bodyPr>
                      <a:noAutofit/>
                    </a:bodyPr>
                    <a:lstStyle/>
                    <a:p>
                      <a:pPr indent="0" lvl="0" marL="0" rtl="0" algn="l">
                        <a:spcBef>
                          <a:spcPts val="0"/>
                        </a:spcBef>
                        <a:spcAft>
                          <a:spcPts val="0"/>
                        </a:spcAft>
                        <a:buNone/>
                      </a:pPr>
                      <a:r>
                        <a:rPr lang="en"/>
                        <a:t>Eric Watson, CpE+EE</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rPr lang="en"/>
                        <a:t>S</a:t>
                      </a:r>
                      <a:endParaRPr/>
                    </a:p>
                  </a:txBody>
                  <a:tcPr marT="91425" marB="91425" marR="91425" marL="91425" anchor="ctr"/>
                </a:tc>
                <a:tc>
                  <a:txBody>
                    <a:bodyPr>
                      <a:noAutofit/>
                    </a:bodyPr>
                    <a:lstStyle/>
                    <a:p>
                      <a:pPr indent="0" lvl="0" marL="0" rtl="0" algn="ctr">
                        <a:spcBef>
                          <a:spcPts val="0"/>
                        </a:spcBef>
                        <a:spcAft>
                          <a:spcPts val="0"/>
                        </a:spcAft>
                        <a:buNone/>
                      </a:pPr>
                      <a:r>
                        <a:rPr b="1" lang="en"/>
                        <a:t>P</a:t>
                      </a:r>
                      <a:endParaRPr b="1"/>
                    </a:p>
                  </a:txBody>
                  <a:tcPr marT="91425" marB="91425" marR="91425" marL="91425" anchor="ctr"/>
                </a:tc>
                <a:tc>
                  <a:txBody>
                    <a:bodyPr>
                      <a:noAutofit/>
                    </a:bodyPr>
                    <a:lstStyle/>
                    <a:p>
                      <a:pPr indent="0" lvl="0" marL="0" rtl="0" algn="ctr">
                        <a:spcBef>
                          <a:spcPts val="0"/>
                        </a:spcBef>
                        <a:spcAft>
                          <a:spcPts val="0"/>
                        </a:spcAft>
                        <a:buNone/>
                      </a:pPr>
                      <a:r>
                        <a:rPr lang="en"/>
                        <a:t>S</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r>
              <a:tr h="381000">
                <a:tc>
                  <a:txBody>
                    <a:bodyPr>
                      <a:noAutofit/>
                    </a:bodyPr>
                    <a:lstStyle/>
                    <a:p>
                      <a:pPr indent="0" lvl="0" marL="0" rtl="0" algn="l">
                        <a:spcBef>
                          <a:spcPts val="0"/>
                        </a:spcBef>
                        <a:spcAft>
                          <a:spcPts val="0"/>
                        </a:spcAft>
                        <a:buNone/>
                      </a:pPr>
                      <a:r>
                        <a:rPr lang="en"/>
                        <a:t>Adam Bush, CpE</a:t>
                      </a:r>
                      <a:endParaRPr/>
                    </a:p>
                  </a:txBody>
                  <a:tcPr marT="91425" marB="91425" marR="91425" marL="91425"/>
                </a:tc>
                <a:tc>
                  <a:txBody>
                    <a:bodyPr>
                      <a:noAutofit/>
                    </a:bodyPr>
                    <a:lstStyle/>
                    <a:p>
                      <a:pPr indent="0" lvl="0" marL="0" rtl="0" algn="ctr">
                        <a:spcBef>
                          <a:spcPts val="0"/>
                        </a:spcBef>
                        <a:spcAft>
                          <a:spcPts val="0"/>
                        </a:spcAft>
                        <a:buNone/>
                      </a:pPr>
                      <a:r>
                        <a:rPr lang="en"/>
                        <a:t>S</a:t>
                      </a:r>
                      <a:endParaRPr/>
                    </a:p>
                  </a:txBody>
                  <a:tcPr marT="91425" marB="91425" marR="91425" marL="91425" anchor="ctr"/>
                </a:tc>
                <a:tc>
                  <a:txBody>
                    <a:bodyPr>
                      <a:noAutofit/>
                    </a:bodyPr>
                    <a:lstStyle/>
                    <a:p>
                      <a:pPr indent="0" lvl="0" marL="0" rtl="0" algn="ctr">
                        <a:spcBef>
                          <a:spcPts val="0"/>
                        </a:spcBef>
                        <a:spcAft>
                          <a:spcPts val="0"/>
                        </a:spcAft>
                        <a:buNone/>
                      </a:pPr>
                      <a:r>
                        <a:rPr lang="en"/>
                        <a:t>S</a:t>
                      </a:r>
                      <a:endParaRPr/>
                    </a:p>
                  </a:txBody>
                  <a:tcPr marT="91425" marB="91425" marR="91425" marL="91425" anchor="ctr"/>
                </a:tc>
                <a:tc>
                  <a:txBody>
                    <a:bodyPr>
                      <a:noAutofit/>
                    </a:bodyPr>
                    <a:lstStyle/>
                    <a:p>
                      <a:pPr indent="0" lvl="0" marL="0" rtl="0" algn="ctr">
                        <a:spcBef>
                          <a:spcPts val="0"/>
                        </a:spcBef>
                        <a:spcAft>
                          <a:spcPts val="0"/>
                        </a:spcAft>
                        <a:buNone/>
                      </a:pPr>
                      <a:r>
                        <a:rPr b="1" lang="en"/>
                        <a:t>P</a:t>
                      </a:r>
                      <a:endParaRPr b="1"/>
                    </a:p>
                  </a:txBody>
                  <a:tcPr marT="91425" marB="91425" marR="91425" marL="91425" anchor="ctr"/>
                </a:tc>
                <a:tc>
                  <a:txBody>
                    <a:bodyPr>
                      <a:noAutofit/>
                    </a:bodyPr>
                    <a:lstStyle/>
                    <a:p>
                      <a:pPr indent="0" lvl="0" marL="0" rtl="0" algn="ctr">
                        <a:spcBef>
                          <a:spcPts val="0"/>
                        </a:spcBef>
                        <a:spcAft>
                          <a:spcPts val="0"/>
                        </a:spcAft>
                        <a:buNone/>
                      </a:pPr>
                      <a:r>
                        <a:rPr lang="en"/>
                        <a:t>S</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c>
                  <a:txBody>
                    <a:bodyPr>
                      <a:noAutofit/>
                    </a:bodyPr>
                    <a:lstStyle/>
                    <a:p>
                      <a:pPr indent="0" lvl="0" marL="0" rtl="0" algn="ctr">
                        <a:spcBef>
                          <a:spcPts val="0"/>
                        </a:spcBef>
                        <a:spcAft>
                          <a:spcPts val="0"/>
                        </a:spcAft>
                        <a:buNone/>
                      </a:pPr>
                      <a:r>
                        <a:t/>
                      </a:r>
                      <a:endParaRPr/>
                    </a:p>
                  </a:txBody>
                  <a:tcPr marT="91425" marB="91425" marR="91425" marL="91425" anchor="ctr"/>
                </a:tc>
              </a:tr>
            </a:tbl>
          </a:graphicData>
        </a:graphic>
      </p:graphicFrame>
      <p:sp>
        <p:nvSpPr>
          <p:cNvPr id="351" name="Google Shape;351;p56"/>
          <p:cNvSpPr txBox="1"/>
          <p:nvPr/>
        </p:nvSpPr>
        <p:spPr>
          <a:xfrm>
            <a:off x="311700" y="4136625"/>
            <a:ext cx="39819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P</a:t>
            </a:r>
            <a:r>
              <a:rPr lang="en">
                <a:latin typeface="Open Sans"/>
                <a:ea typeface="Open Sans"/>
                <a:cs typeface="Open Sans"/>
                <a:sym typeface="Open Sans"/>
              </a:rPr>
              <a:t>rimary, </a:t>
            </a:r>
            <a:r>
              <a:rPr b="1" lang="en">
                <a:latin typeface="Open Sans"/>
                <a:ea typeface="Open Sans"/>
                <a:cs typeface="Open Sans"/>
                <a:sym typeface="Open Sans"/>
              </a:rPr>
              <a:t>S</a:t>
            </a:r>
            <a:r>
              <a:rPr lang="en">
                <a:latin typeface="Open Sans"/>
                <a:ea typeface="Open Sans"/>
                <a:cs typeface="Open Sans"/>
                <a:sym typeface="Open Sans"/>
              </a:rPr>
              <a:t>econdary</a:t>
            </a:r>
            <a:endParaRPr>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Difficulties</a:t>
            </a:r>
            <a:endParaRPr/>
          </a:p>
        </p:txBody>
      </p:sp>
      <p:sp>
        <p:nvSpPr>
          <p:cNvPr id="357" name="Google Shape;357;p5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914400" marR="0" rtl="0" algn="l">
              <a:lnSpc>
                <a:spcPct val="100000"/>
              </a:lnSpc>
              <a:spcBef>
                <a:spcPts val="0"/>
              </a:spcBef>
              <a:spcAft>
                <a:spcPts val="0"/>
              </a:spcAft>
              <a:buClr>
                <a:schemeClr val="dk2"/>
              </a:buClr>
              <a:buSzPts val="1800"/>
              <a:buFont typeface="Open Sans"/>
              <a:buChar char="●"/>
            </a:pPr>
            <a:r>
              <a:rPr lang="en"/>
              <a:t>IC integration can only really be tested when PCB is printed </a:t>
            </a:r>
            <a:endParaRPr/>
          </a:p>
          <a:p>
            <a:pPr indent="-342900" lvl="0" marL="914400" marR="0" rtl="0" algn="l">
              <a:lnSpc>
                <a:spcPct val="100000"/>
              </a:lnSpc>
              <a:spcBef>
                <a:spcPts val="1000"/>
              </a:spcBef>
              <a:spcAft>
                <a:spcPts val="0"/>
              </a:spcAft>
              <a:buClr>
                <a:schemeClr val="dk2"/>
              </a:buClr>
              <a:buSzPts val="1800"/>
              <a:buFont typeface="Open Sans"/>
              <a:buChar char="●"/>
            </a:pPr>
            <a:r>
              <a:rPr lang="en"/>
              <a:t>Complex programming in getting a structure for the interface</a:t>
            </a:r>
            <a:endParaRPr/>
          </a:p>
          <a:p>
            <a:pPr indent="-342900" lvl="0" marL="914400" marR="0" rtl="0" algn="l">
              <a:lnSpc>
                <a:spcPct val="100000"/>
              </a:lnSpc>
              <a:spcBef>
                <a:spcPts val="1000"/>
              </a:spcBef>
              <a:spcAft>
                <a:spcPts val="0"/>
              </a:spcAft>
              <a:buClr>
                <a:schemeClr val="dk2"/>
              </a:buClr>
              <a:buSzPts val="1800"/>
              <a:buFont typeface="Open Sans"/>
              <a:buChar char="●"/>
            </a:pPr>
            <a:r>
              <a:rPr lang="en"/>
              <a:t>Complexity of data - loading an audio file into a usable format with wavelet transform.</a:t>
            </a:r>
            <a:endParaRPr/>
          </a:p>
          <a:p>
            <a:pPr indent="-342900" lvl="0" marL="914400" marR="0" rtl="0" algn="l">
              <a:lnSpc>
                <a:spcPct val="100000"/>
              </a:lnSpc>
              <a:spcBef>
                <a:spcPts val="1000"/>
              </a:spcBef>
              <a:spcAft>
                <a:spcPts val="0"/>
              </a:spcAft>
              <a:buSzPts val="1800"/>
              <a:buChar char="●"/>
            </a:pPr>
            <a:r>
              <a:rPr lang="en"/>
              <a:t>The large amounts of data necessary for neural network training and testing.</a:t>
            </a:r>
            <a:endParaRPr/>
          </a:p>
          <a:p>
            <a:pPr indent="-342900" lvl="0" marL="914400" marR="0" rtl="0" algn="l">
              <a:lnSpc>
                <a:spcPct val="100000"/>
              </a:lnSpc>
              <a:spcBef>
                <a:spcPts val="1000"/>
              </a:spcBef>
              <a:spcAft>
                <a:spcPts val="1000"/>
              </a:spcAft>
              <a:buSzPts val="1800"/>
              <a:buChar char="●"/>
            </a:pPr>
            <a:r>
              <a:rPr lang="en"/>
              <a:t>The intuitive complexity of designing neural network architecture.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Budget and Financing</a:t>
            </a:r>
            <a:endParaRPr/>
          </a:p>
        </p:txBody>
      </p:sp>
      <p:graphicFrame>
        <p:nvGraphicFramePr>
          <p:cNvPr id="363" name="Google Shape;363;p58"/>
          <p:cNvGraphicFramePr/>
          <p:nvPr/>
        </p:nvGraphicFramePr>
        <p:xfrm>
          <a:off x="888900" y="1394000"/>
          <a:ext cx="3000000" cy="3000000"/>
        </p:xfrm>
        <a:graphic>
          <a:graphicData uri="http://schemas.openxmlformats.org/drawingml/2006/table">
            <a:tbl>
              <a:tblPr>
                <a:noFill/>
                <a:tableStyleId>{6BD907B8-ACA0-4394-9D51-4FC4D1CD603D}</a:tableStyleId>
              </a:tblPr>
              <a:tblGrid>
                <a:gridCol w="1102750"/>
                <a:gridCol w="834225"/>
                <a:gridCol w="791775"/>
                <a:gridCol w="848350"/>
                <a:gridCol w="1116825"/>
                <a:gridCol w="805975"/>
                <a:gridCol w="834225"/>
                <a:gridCol w="904875"/>
              </a:tblGrid>
              <a:tr h="381000">
                <a:tc>
                  <a:txBody>
                    <a:bodyPr>
                      <a:noAutofit/>
                    </a:bodyPr>
                    <a:lstStyle/>
                    <a:p>
                      <a:pPr indent="0" lvl="0" marL="0" rtl="0" algn="l">
                        <a:spcBef>
                          <a:spcPts val="0"/>
                        </a:spcBef>
                        <a:spcAft>
                          <a:spcPts val="0"/>
                        </a:spcAft>
                        <a:buNone/>
                      </a:pPr>
                      <a:r>
                        <a:rPr b="1" lang="en" sz="1200"/>
                        <a:t>Material/Part</a:t>
                      </a:r>
                      <a:endParaRPr b="1" sz="1200"/>
                    </a:p>
                  </a:txBody>
                  <a:tcPr marT="91425" marB="91425" marR="91425" marL="91425"/>
                </a:tc>
                <a:tc>
                  <a:txBody>
                    <a:bodyPr>
                      <a:noAutofit/>
                    </a:bodyPr>
                    <a:lstStyle/>
                    <a:p>
                      <a:pPr indent="0" lvl="0" marL="0" rtl="0" algn="l">
                        <a:spcBef>
                          <a:spcPts val="0"/>
                        </a:spcBef>
                        <a:spcAft>
                          <a:spcPts val="0"/>
                        </a:spcAft>
                        <a:buNone/>
                      </a:pPr>
                      <a:r>
                        <a:rPr b="1" lang="en" sz="1200"/>
                        <a:t>Quantity</a:t>
                      </a:r>
                      <a:endParaRPr b="1" sz="1200"/>
                    </a:p>
                  </a:txBody>
                  <a:tcPr marT="91425" marB="91425" marR="91425" marL="91425"/>
                </a:tc>
                <a:tc>
                  <a:txBody>
                    <a:bodyPr>
                      <a:noAutofit/>
                    </a:bodyPr>
                    <a:lstStyle/>
                    <a:p>
                      <a:pPr indent="0" lvl="0" marL="0" rtl="0" algn="l">
                        <a:spcBef>
                          <a:spcPts val="0"/>
                        </a:spcBef>
                        <a:spcAft>
                          <a:spcPts val="0"/>
                        </a:spcAft>
                        <a:buNone/>
                      </a:pPr>
                      <a:r>
                        <a:rPr b="1" lang="en" sz="1200"/>
                        <a:t>Price ($)</a:t>
                      </a:r>
                      <a:endParaRPr b="1" sz="1200"/>
                    </a:p>
                  </a:txBody>
                  <a:tcPr marT="91425" marB="91425" marR="91425" marL="91425"/>
                </a:tc>
                <a:tc>
                  <a:txBody>
                    <a:bodyPr>
                      <a:noAutofit/>
                    </a:bodyPr>
                    <a:lstStyle/>
                    <a:p>
                      <a:pPr indent="0" lvl="0" marL="0" rtl="0" algn="l">
                        <a:spcBef>
                          <a:spcPts val="0"/>
                        </a:spcBef>
                        <a:spcAft>
                          <a:spcPts val="0"/>
                        </a:spcAft>
                        <a:buNone/>
                      </a:pPr>
                      <a:r>
                        <a:rPr b="1" lang="en" sz="1200"/>
                        <a:t>Total ($)</a:t>
                      </a:r>
                      <a:endParaRPr b="1" sz="1200"/>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lgn="l">
                        <a:spcBef>
                          <a:spcPts val="0"/>
                        </a:spcBef>
                        <a:spcAft>
                          <a:spcPts val="0"/>
                        </a:spcAft>
                        <a:buNone/>
                      </a:pPr>
                      <a:r>
                        <a:rPr b="1" lang="en" sz="1200"/>
                        <a:t>Material/Part</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200"/>
                        <a:t>Quantity</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200"/>
                        <a:t>Price ($)</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 sz="1200"/>
                        <a:t>Total ($)</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noAutofit/>
                    </a:bodyPr>
                    <a:lstStyle/>
                    <a:p>
                      <a:pPr indent="0" lvl="0" marL="0" rtl="0" algn="ctr">
                        <a:spcBef>
                          <a:spcPts val="0"/>
                        </a:spcBef>
                        <a:spcAft>
                          <a:spcPts val="0"/>
                        </a:spcAft>
                        <a:buNone/>
                      </a:pPr>
                      <a:r>
                        <a:rPr lang="en" sz="1200"/>
                        <a:t>Arduino Due</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48.00</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48.00</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Gyroscope</a:t>
                      </a:r>
                      <a:endParaRPr sz="1200"/>
                    </a:p>
                  </a:txBody>
                  <a:tcPr marT="91425" marB="91425" marR="91425" marL="91425" anchor="ctr">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1200"/>
                        <a:t>1</a:t>
                      </a:r>
                      <a:endParaRPr sz="1200"/>
                    </a:p>
                  </a:txBody>
                  <a:tcPr marT="91425" marB="91425" marR="91425" marL="91425" anchor="ctr">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1200"/>
                        <a:t>34.34</a:t>
                      </a:r>
                      <a:endParaRPr sz="1200"/>
                    </a:p>
                  </a:txBody>
                  <a:tcPr marT="91425" marB="91425" marR="91425" marL="91425" anchor="ctr">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1200"/>
                        <a:t>34.34</a:t>
                      </a:r>
                      <a:endParaRPr sz="1200"/>
                    </a:p>
                  </a:txBody>
                  <a:tcPr marT="91425" marB="91425" marR="91425" marL="91425" anchor="ctr">
                    <a:lnT cap="flat" cmpd="sng" w="9525">
                      <a:solidFill>
                        <a:srgbClr val="9E9E9E"/>
                      </a:solidFill>
                      <a:prstDash val="solid"/>
                      <a:round/>
                      <a:headEnd len="sm" w="sm" type="none"/>
                      <a:tailEnd len="sm" w="sm" type="none"/>
                    </a:lnT>
                  </a:tcPr>
                </a:tc>
              </a:tr>
              <a:tr h="381000">
                <a:tc>
                  <a:txBody>
                    <a:bodyPr>
                      <a:noAutofit/>
                    </a:bodyPr>
                    <a:lstStyle/>
                    <a:p>
                      <a:pPr indent="0" lvl="0" marL="0" rtl="0" algn="ctr">
                        <a:spcBef>
                          <a:spcPts val="0"/>
                        </a:spcBef>
                        <a:spcAft>
                          <a:spcPts val="0"/>
                        </a:spcAft>
                        <a:buNone/>
                      </a:pPr>
                      <a:r>
                        <a:rPr lang="en" sz="1200"/>
                        <a:t>MCU</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11.54</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11.54</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GPS Module</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15.99</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15.99</a:t>
                      </a:r>
                      <a:endParaRPr sz="1200"/>
                    </a:p>
                  </a:txBody>
                  <a:tcPr marT="91425" marB="91425" marR="91425" marL="91425" anchor="ctr"/>
                </a:tc>
              </a:tr>
              <a:tr h="381000">
                <a:tc>
                  <a:txBody>
                    <a:bodyPr>
                      <a:noAutofit/>
                    </a:bodyPr>
                    <a:lstStyle/>
                    <a:p>
                      <a:pPr indent="0" lvl="0" marL="0" rtl="0" algn="ctr">
                        <a:spcBef>
                          <a:spcPts val="0"/>
                        </a:spcBef>
                        <a:spcAft>
                          <a:spcPts val="0"/>
                        </a:spcAft>
                        <a:buNone/>
                      </a:pPr>
                      <a:r>
                        <a:rPr lang="en" sz="1200"/>
                        <a:t>Power Adapter</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2.99</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2.99</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Temp Probe</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8.20</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8.20</a:t>
                      </a:r>
                      <a:endParaRPr sz="1200"/>
                    </a:p>
                  </a:txBody>
                  <a:tcPr marT="91425" marB="91425" marR="91425" marL="91425" anchor="ctr"/>
                </a:tc>
              </a:tr>
              <a:tr h="381000">
                <a:tc>
                  <a:txBody>
                    <a:bodyPr>
                      <a:noAutofit/>
                    </a:bodyPr>
                    <a:lstStyle/>
                    <a:p>
                      <a:pPr indent="0" lvl="0" marL="0" rtl="0" algn="ctr">
                        <a:spcBef>
                          <a:spcPts val="0"/>
                        </a:spcBef>
                        <a:spcAft>
                          <a:spcPts val="0"/>
                        </a:spcAft>
                        <a:buNone/>
                      </a:pPr>
                      <a:r>
                        <a:rPr lang="en" sz="1200"/>
                        <a:t>V Regulator</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2</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17.31</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34.62</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Amplifier</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25</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0.15</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4.20</a:t>
                      </a:r>
                      <a:endParaRPr sz="1200"/>
                    </a:p>
                  </a:txBody>
                  <a:tcPr marT="91425" marB="91425" marR="91425" marL="91425" anchor="ctr"/>
                </a:tc>
              </a:tr>
              <a:tr h="381000">
                <a:tc>
                  <a:txBody>
                    <a:bodyPr>
                      <a:noAutofit/>
                    </a:bodyPr>
                    <a:lstStyle/>
                    <a:p>
                      <a:pPr indent="0" lvl="0" marL="0" rtl="0" algn="ctr">
                        <a:spcBef>
                          <a:spcPts val="0"/>
                        </a:spcBef>
                        <a:spcAft>
                          <a:spcPts val="0"/>
                        </a:spcAft>
                        <a:buNone/>
                      </a:pPr>
                      <a:r>
                        <a:rPr lang="en" sz="1200"/>
                        <a:t>Inverter</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2</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1.43</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2.86</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PCB Costs</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5</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20.00</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100.00</a:t>
                      </a:r>
                      <a:endParaRPr sz="1200"/>
                    </a:p>
                  </a:txBody>
                  <a:tcPr marT="91425" marB="91425" marR="91425" marL="91425" anchor="ctr"/>
                </a:tc>
              </a:tr>
              <a:tr h="381000">
                <a:tc>
                  <a:txBody>
                    <a:bodyPr>
                      <a:noAutofit/>
                    </a:bodyPr>
                    <a:lstStyle/>
                    <a:p>
                      <a:pPr indent="0" lvl="0" marL="0" rtl="0" algn="ctr">
                        <a:spcBef>
                          <a:spcPts val="0"/>
                        </a:spcBef>
                        <a:spcAft>
                          <a:spcPts val="0"/>
                        </a:spcAft>
                        <a:buNone/>
                      </a:pPr>
                      <a:r>
                        <a:rPr lang="en" sz="1200"/>
                        <a:t>Microphone</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12</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2.12</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25.44</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Misc.</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N/A</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50.00</a:t>
                      </a:r>
                      <a:endParaRPr sz="1200"/>
                    </a:p>
                  </a:txBody>
                  <a:tcPr marT="91425" marB="91425" marR="91425" marL="91425" anchor="ctr"/>
                </a:tc>
                <a:tc>
                  <a:txBody>
                    <a:bodyPr>
                      <a:noAutofit/>
                    </a:bodyPr>
                    <a:lstStyle/>
                    <a:p>
                      <a:pPr indent="0" lvl="0" marL="0" rtl="0" algn="ctr">
                        <a:spcBef>
                          <a:spcPts val="0"/>
                        </a:spcBef>
                        <a:spcAft>
                          <a:spcPts val="0"/>
                        </a:spcAft>
                        <a:buNone/>
                      </a:pPr>
                      <a:r>
                        <a:rPr lang="en" sz="1200"/>
                        <a:t>50.00</a:t>
                      </a:r>
                      <a:endParaRPr sz="1200"/>
                    </a:p>
                  </a:txBody>
                  <a:tcPr marT="91425" marB="91425" marR="91425" marL="91425" anchor="ctr"/>
                </a:tc>
              </a:tr>
              <a:tr h="381000">
                <a:tc>
                  <a:txBody>
                    <a:bodyPr>
                      <a:noAutofit/>
                    </a:bodyPr>
                    <a:lstStyle/>
                    <a:p>
                      <a:pPr indent="0" lvl="0" marL="0" rtl="0" algn="ctr">
                        <a:spcBef>
                          <a:spcPts val="0"/>
                        </a:spcBef>
                        <a:spcAft>
                          <a:spcPts val="0"/>
                        </a:spcAft>
                        <a:buNone/>
                      </a:pPr>
                      <a:r>
                        <a:rPr b="1" lang="en" sz="1200"/>
                        <a:t>Total</a:t>
                      </a:r>
                      <a:endParaRPr b="1" sz="1200"/>
                    </a:p>
                  </a:txBody>
                  <a:tcPr marT="91425" marB="91425" marR="91425" marL="91425" anchor="ctr"/>
                </a:tc>
                <a:tc gridSpan="3">
                  <a:txBody>
                    <a:bodyPr>
                      <a:noAutofit/>
                    </a:bodyPr>
                    <a:lstStyle/>
                    <a:p>
                      <a:pPr indent="0" lvl="0" marL="0" rtl="0" algn="ctr">
                        <a:spcBef>
                          <a:spcPts val="0"/>
                        </a:spcBef>
                        <a:spcAft>
                          <a:spcPts val="0"/>
                        </a:spcAft>
                        <a:buNone/>
                      </a:pPr>
                      <a:r>
                        <a:rPr b="1" lang="en" sz="1200"/>
                        <a:t>$338.18</a:t>
                      </a:r>
                      <a:endParaRPr b="1" sz="1200"/>
                    </a:p>
                  </a:txBody>
                  <a:tcPr marT="91425" marB="91425" marR="91425" marL="91425" anchor="ctr"/>
                </a:tc>
                <a:tc hMerge="1"/>
                <a:tc hMerge="1"/>
                <a:tc gridSpan="4">
                  <a:txBody>
                    <a:bodyPr>
                      <a:noAutofit/>
                    </a:bodyPr>
                    <a:lstStyle/>
                    <a:p>
                      <a:pPr indent="0" lvl="0" marL="0" rtl="0" algn="ctr">
                        <a:spcBef>
                          <a:spcPts val="0"/>
                        </a:spcBef>
                        <a:spcAft>
                          <a:spcPts val="0"/>
                        </a:spcAft>
                        <a:buNone/>
                      </a:pPr>
                      <a:r>
                        <a:t/>
                      </a:r>
                      <a:endParaRPr sz="1200"/>
                    </a:p>
                  </a:txBody>
                  <a:tcPr marT="91425" marB="91425" marR="91425" marL="91425" anchor="ctr"/>
                </a:tc>
                <a:tc hMerge="1"/>
                <a:tc hMerge="1"/>
                <a:tc hMerge="1"/>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5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Progress</a:t>
            </a:r>
            <a:endParaRPr/>
          </a:p>
        </p:txBody>
      </p:sp>
      <p:pic>
        <p:nvPicPr>
          <p:cNvPr id="369" name="Google Shape;369;p59"/>
          <p:cNvPicPr preferRelativeResize="0"/>
          <p:nvPr/>
        </p:nvPicPr>
        <p:blipFill>
          <a:blip r:embed="rId3">
            <a:alphaModFix/>
          </a:blip>
          <a:stretch>
            <a:fillRect/>
          </a:stretch>
        </p:blipFill>
        <p:spPr>
          <a:xfrm>
            <a:off x="738188" y="1223825"/>
            <a:ext cx="7667625" cy="34385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6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Strategies for Completion</a:t>
            </a:r>
            <a:endParaRPr/>
          </a:p>
        </p:txBody>
      </p:sp>
      <p:sp>
        <p:nvSpPr>
          <p:cNvPr id="375" name="Google Shape;375;p60"/>
          <p:cNvSpPr txBox="1"/>
          <p:nvPr>
            <p:ph idx="1" type="body"/>
          </p:nvPr>
        </p:nvSpPr>
        <p:spPr>
          <a:xfrm>
            <a:off x="311700" y="15255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Weekly meetings to be able to get each other updated in building the system</a:t>
            </a:r>
            <a:endParaRPr/>
          </a:p>
          <a:p>
            <a:pPr indent="-342900" lvl="0" marL="457200" rtl="0" algn="l">
              <a:spcBef>
                <a:spcPts val="1000"/>
              </a:spcBef>
              <a:spcAft>
                <a:spcPts val="0"/>
              </a:spcAft>
              <a:buSzPts val="1800"/>
              <a:buChar char="●"/>
            </a:pPr>
            <a:r>
              <a:rPr lang="en"/>
              <a:t>Openly talk over Discord to talk about potential changes to the project and use Trello to lay down specific deadlines or milestones for the group</a:t>
            </a:r>
            <a:endParaRPr/>
          </a:p>
          <a:p>
            <a:pPr indent="-342900" lvl="0" marL="457200" rtl="0" algn="l">
              <a:spcBef>
                <a:spcPts val="1000"/>
              </a:spcBef>
              <a:spcAft>
                <a:spcPts val="1000"/>
              </a:spcAft>
              <a:buSzPts val="1800"/>
              <a:buChar char="●"/>
            </a:pPr>
            <a:r>
              <a:rPr lang="en"/>
              <a:t>Be accountable for one another so that no one gets lost in the process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6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381" name="Google Shape;381;p6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[1] Gunshot acoustics primer</a:t>
            </a:r>
            <a:endParaRPr/>
          </a:p>
          <a:p>
            <a:pPr indent="-317500" lvl="1" marL="914400" rtl="0" algn="l">
              <a:spcBef>
                <a:spcPts val="0"/>
              </a:spcBef>
              <a:spcAft>
                <a:spcPts val="0"/>
              </a:spcAft>
              <a:buSzPts val="1400"/>
              <a:buChar char="○"/>
            </a:pPr>
            <a:r>
              <a:rPr lang="en" u="sng">
                <a:solidFill>
                  <a:schemeClr val="hlink"/>
                </a:solidFill>
                <a:hlinkClick r:id="rId3"/>
              </a:rPr>
              <a:t>http://www.montana.edu/rmaher/publications/maher_aac_0406.pdf</a:t>
            </a:r>
            <a:endParaRPr/>
          </a:p>
          <a:p>
            <a:pPr indent="-342900" lvl="0" marL="457200" rtl="0" algn="l">
              <a:spcBef>
                <a:spcPts val="0"/>
              </a:spcBef>
              <a:spcAft>
                <a:spcPts val="0"/>
              </a:spcAft>
              <a:buSzPts val="1800"/>
              <a:buChar char="●"/>
            </a:pPr>
            <a:r>
              <a:rPr lang="en"/>
              <a:t>[2] Gunshot pressure vs time graphs</a:t>
            </a:r>
            <a:endParaRPr/>
          </a:p>
          <a:p>
            <a:pPr indent="-317500" lvl="1" marL="914400" rtl="0" algn="l">
              <a:spcBef>
                <a:spcPts val="0"/>
              </a:spcBef>
              <a:spcAft>
                <a:spcPts val="0"/>
              </a:spcAft>
              <a:buSzPts val="1400"/>
              <a:buChar char="○"/>
            </a:pPr>
            <a:r>
              <a:rPr lang="en" u="sng">
                <a:solidFill>
                  <a:schemeClr val="hlink"/>
                </a:solidFill>
                <a:hlinkClick r:id="rId4"/>
              </a:rPr>
              <a:t>http://www.montana.edu/rmaher/publications/routh_maher_asa_0516.pdf</a:t>
            </a:r>
            <a:endParaRPr/>
          </a:p>
          <a:p>
            <a:pPr indent="-342900" lvl="0" marL="457200" rtl="0" algn="l">
              <a:spcBef>
                <a:spcPts val="0"/>
              </a:spcBef>
              <a:spcAft>
                <a:spcPts val="0"/>
              </a:spcAft>
              <a:buSzPts val="1800"/>
              <a:buChar char="●"/>
            </a:pPr>
            <a:r>
              <a:rPr lang="en"/>
              <a:t>[3] Gunshot sound signatures </a:t>
            </a:r>
            <a:endParaRPr/>
          </a:p>
          <a:p>
            <a:pPr indent="-317500" lvl="1" marL="914400" rtl="0" algn="l">
              <a:spcBef>
                <a:spcPts val="0"/>
              </a:spcBef>
              <a:spcAft>
                <a:spcPts val="0"/>
              </a:spcAft>
              <a:buSzPts val="1400"/>
              <a:buChar char="○"/>
            </a:pPr>
            <a:r>
              <a:rPr lang="en" u="sng">
                <a:solidFill>
                  <a:schemeClr val="hlink"/>
                </a:solidFill>
                <a:hlinkClick r:id="rId5"/>
              </a:rPr>
              <a:t>http://www.montana.edu/rmaher/publications/maher_aesconf_0608_1-8.pdf</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Works</a:t>
            </a:r>
            <a:endParaRPr/>
          </a:p>
        </p:txBody>
      </p:sp>
      <p:sp>
        <p:nvSpPr>
          <p:cNvPr id="91" name="Google Shape;91;p1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2013-2014 Senior Design group, Project GLASS, worked on a similar task, though they failed to meet their original goals. Insights gained from their process include:</a:t>
            </a:r>
            <a:endParaRPr/>
          </a:p>
          <a:p>
            <a:pPr indent="-342900" lvl="0" marL="457200" rtl="0" algn="l">
              <a:spcBef>
                <a:spcPts val="1600"/>
              </a:spcBef>
              <a:spcAft>
                <a:spcPts val="0"/>
              </a:spcAft>
              <a:buSzPts val="1800"/>
              <a:buChar char="●"/>
            </a:pPr>
            <a:r>
              <a:rPr lang="en"/>
              <a:t>Attempts to do on-chip processing failed, requiring a host computer to intervene. Our design starts at this stage</a:t>
            </a:r>
            <a:endParaRPr/>
          </a:p>
          <a:p>
            <a:pPr indent="-342900" lvl="0" marL="457200" rtl="0" algn="l">
              <a:spcBef>
                <a:spcPts val="0"/>
              </a:spcBef>
              <a:spcAft>
                <a:spcPts val="0"/>
              </a:spcAft>
              <a:buSzPts val="1800"/>
              <a:buChar char="●"/>
            </a:pPr>
            <a:r>
              <a:rPr lang="en"/>
              <a:t>Their distance and direction detection were fairly imprecise. We use multiple samples in one gunshot’s recording window to improve this</a:t>
            </a:r>
            <a:endParaRPr/>
          </a:p>
          <a:p>
            <a:pPr indent="-342900" lvl="0" marL="457200" rtl="0" algn="l">
              <a:spcBef>
                <a:spcPts val="0"/>
              </a:spcBef>
              <a:spcAft>
                <a:spcPts val="0"/>
              </a:spcAft>
              <a:buSzPts val="1800"/>
              <a:buChar char="●"/>
            </a:pPr>
            <a:r>
              <a:rPr lang="en"/>
              <a:t>Their display format was insufficient - timestamped text output. We will use our results to display satellite-mapped positional data to the user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6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2587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Block Diagram</a:t>
            </a:r>
            <a:endParaRPr/>
          </a:p>
        </p:txBody>
      </p:sp>
      <p:pic>
        <p:nvPicPr>
          <p:cNvPr id="97" name="Google Shape;97;p18"/>
          <p:cNvPicPr preferRelativeResize="0"/>
          <p:nvPr/>
        </p:nvPicPr>
        <p:blipFill>
          <a:blip r:embed="rId3">
            <a:alphaModFix/>
          </a:blip>
          <a:stretch>
            <a:fillRect/>
          </a:stretch>
        </p:blipFill>
        <p:spPr>
          <a:xfrm>
            <a:off x="1175050" y="1098800"/>
            <a:ext cx="6793900" cy="3920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Choices</a:t>
            </a:r>
            <a:endParaRPr/>
          </a:p>
        </p:txBody>
      </p:sp>
      <p:sp>
        <p:nvSpPr>
          <p:cNvPr id="103" name="Google Shape;103;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USB will be used instead of wireless alternatives both to reduce latency and as a backup if noise level detection at the MCU is insufficient to mark potential gunshots, due to its higher bandwidth</a:t>
            </a:r>
            <a:endParaRPr/>
          </a:p>
          <a:p>
            <a:pPr indent="-342900" lvl="0" marL="457200" rtl="0" algn="l">
              <a:spcBef>
                <a:spcPts val="1000"/>
              </a:spcBef>
              <a:spcAft>
                <a:spcPts val="0"/>
              </a:spcAft>
              <a:buSzPts val="1800"/>
              <a:buChar char="●"/>
            </a:pPr>
            <a:r>
              <a:rPr lang="en"/>
              <a:t>Multilateration over triangulation, to be covered in detail shortly</a:t>
            </a:r>
            <a:endParaRPr/>
          </a:p>
          <a:p>
            <a:pPr indent="-342900" lvl="0" marL="457200" rtl="0" algn="l">
              <a:spcBef>
                <a:spcPts val="1000"/>
              </a:spcBef>
              <a:spcAft>
                <a:spcPts val="0"/>
              </a:spcAft>
              <a:buSzPts val="1800"/>
              <a:buChar char="●"/>
            </a:pPr>
            <a:r>
              <a:rPr lang="en"/>
              <a:t>Machine learning over algorithmic analysis, as the latter is more intricate, less configurable, and unrealistic in dynamic, uncontrolled environments</a:t>
            </a:r>
            <a:endParaRPr/>
          </a:p>
          <a:p>
            <a:pPr indent="-342900" lvl="0" marL="457200" rtl="0" algn="l">
              <a:spcBef>
                <a:spcPts val="1000"/>
              </a:spcBef>
              <a:spcAft>
                <a:spcPts val="1000"/>
              </a:spcAft>
              <a:buSzPts val="1800"/>
              <a:buChar char="●"/>
            </a:pPr>
            <a:r>
              <a:rPr lang="en"/>
              <a:t>Google Maps Satellite View was chosen as the best and most accessible method for presenting easily </a:t>
            </a:r>
            <a:r>
              <a:rPr lang="en"/>
              <a:t>discernible</a:t>
            </a:r>
            <a:r>
              <a:rPr lang="en"/>
              <a:t> output to a user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Gunshot Sound Signature Background</a:t>
            </a:r>
            <a:endParaRPr/>
          </a:p>
        </p:txBody>
      </p:sp>
      <p:sp>
        <p:nvSpPr>
          <p:cNvPr id="109" name="Google Shape;109;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Mostly in the 100-10,000 Hz range</a:t>
            </a:r>
            <a:endParaRPr/>
          </a:p>
          <a:p>
            <a:pPr indent="-342900" lvl="0" marL="457200" rtl="0" algn="l">
              <a:lnSpc>
                <a:spcPct val="115000"/>
              </a:lnSpc>
              <a:spcBef>
                <a:spcPts val="1000"/>
              </a:spcBef>
              <a:spcAft>
                <a:spcPts val="0"/>
              </a:spcAft>
              <a:buSzPts val="1800"/>
              <a:buChar char="●"/>
            </a:pPr>
            <a:r>
              <a:rPr lang="en"/>
              <a:t>The muzzle blast is the distinctive and loudest portion of the resultant sound, and the events of interest - the early peak and the resultant drop in pressure - take place in a window of 2-3 milliseconds</a:t>
            </a:r>
            <a:endParaRPr/>
          </a:p>
          <a:p>
            <a:pPr indent="-342900" lvl="0" marL="457200" rtl="0" algn="l">
              <a:lnSpc>
                <a:spcPct val="115000"/>
              </a:lnSpc>
              <a:spcBef>
                <a:spcPts val="1000"/>
              </a:spcBef>
              <a:spcAft>
                <a:spcPts val="0"/>
              </a:spcAft>
              <a:buSzPts val="1800"/>
              <a:buChar char="●"/>
            </a:pPr>
            <a:r>
              <a:rPr lang="en"/>
              <a:t>The beginning of the muzzle blast, the peak of the muzzle blast, and the lowest pressure point following that peak are significant, always-present markers we will use in comparisons between the different microphones</a:t>
            </a:r>
            <a:endParaRPr/>
          </a:p>
          <a:p>
            <a:pPr indent="-342900" lvl="0" marL="457200" rtl="0" algn="l">
              <a:lnSpc>
                <a:spcPct val="115000"/>
              </a:lnSpc>
              <a:spcBef>
                <a:spcPts val="1000"/>
              </a:spcBef>
              <a:spcAft>
                <a:spcPts val="0"/>
              </a:spcAft>
              <a:buSzPts val="1800"/>
              <a:buChar char="●"/>
            </a:pPr>
            <a:r>
              <a:rPr lang="en"/>
              <a:t>Speed of sound = 331.3 + .606 * Temp(°C) meters/second, 				for a potential deviation of ~6% here in Orlando, based on the weather</a:t>
            </a:r>
            <a:endParaRPr/>
          </a:p>
          <a:p>
            <a:pPr indent="0" lvl="0" marL="0" rtl="0" algn="l">
              <a:spcBef>
                <a:spcPts val="10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Gunshot Audio Waveform Example</a:t>
            </a:r>
            <a:endParaRPr/>
          </a:p>
        </p:txBody>
      </p:sp>
      <p:sp>
        <p:nvSpPr>
          <p:cNvPr id="115" name="Google Shape;115;p21"/>
          <p:cNvSpPr txBox="1"/>
          <p:nvPr>
            <p:ph idx="1" type="body"/>
          </p:nvPr>
        </p:nvSpPr>
        <p:spPr>
          <a:xfrm>
            <a:off x="311700" y="3982275"/>
            <a:ext cx="8520600" cy="58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Pressure (Pascals) vs time (ms), from reference [2]</a:t>
            </a:r>
            <a:endParaRPr/>
          </a:p>
        </p:txBody>
      </p:sp>
      <p:pic>
        <p:nvPicPr>
          <p:cNvPr id="116" name="Google Shape;116;p21"/>
          <p:cNvPicPr preferRelativeResize="0"/>
          <p:nvPr/>
        </p:nvPicPr>
        <p:blipFill>
          <a:blip r:embed="rId3">
            <a:alphaModFix/>
          </a:blip>
          <a:stretch>
            <a:fillRect/>
          </a:stretch>
        </p:blipFill>
        <p:spPr>
          <a:xfrm>
            <a:off x="422900" y="1270075"/>
            <a:ext cx="4477325" cy="2525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